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6" r:id="rId2"/>
  </p:sldIdLst>
  <p:sldSz cx="43891200" cy="32918400"/>
  <p:notesSz cx="9801225" cy="14357350"/>
  <p:defaultTextStyle>
    <a:defPPr>
      <a:defRPr lang="en-US"/>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480" userDrawn="1">
          <p15:clr>
            <a:srgbClr val="A4A3A4"/>
          </p15:clr>
        </p15:guide>
        <p15:guide id="2" orient="horz" pos="2640" userDrawn="1">
          <p15:clr>
            <a:srgbClr val="A4A3A4"/>
          </p15:clr>
        </p15:guide>
        <p15:guide id="3" orient="horz" pos="3984" userDrawn="1">
          <p15:clr>
            <a:srgbClr val="A4A3A4"/>
          </p15:clr>
        </p15:guide>
        <p15:guide id="4" orient="horz" pos="20208" userDrawn="1">
          <p15:clr>
            <a:srgbClr val="A4A3A4"/>
          </p15:clr>
        </p15:guide>
        <p15:guide id="5" pos="494" userDrawn="1">
          <p15:clr>
            <a:srgbClr val="A4A3A4"/>
          </p15:clr>
        </p15:guide>
        <p15:guide id="6" pos="6789" userDrawn="1">
          <p15:clr>
            <a:srgbClr val="A4A3A4"/>
          </p15:clr>
        </p15:guide>
        <p15:guide id="7" pos="7200" userDrawn="1">
          <p15:clr>
            <a:srgbClr val="A4A3A4"/>
          </p15:clr>
        </p15:guide>
        <p15:guide id="8" pos="13659" userDrawn="1">
          <p15:clr>
            <a:srgbClr val="A4A3A4"/>
          </p15:clr>
        </p15:guide>
        <p15:guide id="9" pos="14071" userDrawn="1">
          <p15:clr>
            <a:srgbClr val="A4A3A4"/>
          </p15:clr>
        </p15:guide>
        <p15:guide id="10" pos="20407" userDrawn="1">
          <p15:clr>
            <a:srgbClr val="A4A3A4"/>
          </p15:clr>
        </p15:guide>
        <p15:guide id="11" pos="20818" userDrawn="1">
          <p15:clr>
            <a:srgbClr val="A4A3A4"/>
          </p15:clr>
        </p15:guide>
        <p15:guide id="12" pos="27154" userDrawn="1">
          <p15:clr>
            <a:srgbClr val="A4A3A4"/>
          </p15:clr>
        </p15:guide>
      </p15:sldGuideLst>
    </p:ext>
    <p:ext uri="{2D200454-40CA-4A62-9FC3-DE9A4176ACB9}">
      <p15:notesGuideLst xmlns:p15="http://schemas.microsoft.com/office/powerpoint/2012/main">
        <p15:guide id="1" orient="horz" pos="4522">
          <p15:clr>
            <a:srgbClr val="A4A3A4"/>
          </p15:clr>
        </p15:guide>
        <p15:guide id="2" pos="3087">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D7F1F5F-E63F-3DA9-34A0-1BEC7CA7F301}" name="Rebecca Muenich" initials="RM" userId="S::rmuenich@asurite.asu.edu::5007d056-5404-4873-ba21-2316f0775a6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1E36"/>
    <a:srgbClr val="FAD7BC"/>
    <a:srgbClr val="C4C1AC"/>
    <a:srgbClr val="969696"/>
    <a:srgbClr val="666666"/>
    <a:srgbClr val="8C1D40"/>
    <a:srgbClr val="FFC627"/>
    <a:srgbClr val="E7F6EF"/>
    <a:srgbClr val="CBECD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22531-FA9D-43D0-A7F3-05D66C78BB44}" v="190" dt="2024-05-16T23:32:43.2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9757" autoAdjust="0"/>
  </p:normalViewPr>
  <p:slideViewPr>
    <p:cSldViewPr>
      <p:cViewPr varScale="1">
        <p:scale>
          <a:sx n="34" d="100"/>
          <a:sy n="34" d="100"/>
        </p:scale>
        <p:origin x="2658" y="102"/>
      </p:cViewPr>
      <p:guideLst>
        <p:guide orient="horz" pos="480"/>
        <p:guide orient="horz" pos="2640"/>
        <p:guide orient="horz" pos="3984"/>
        <p:guide orient="horz" pos="20208"/>
        <p:guide pos="494"/>
        <p:guide pos="6789"/>
        <p:guide pos="7200"/>
        <p:guide pos="13659"/>
        <p:guide pos="14071"/>
        <p:guide pos="20407"/>
        <p:guide pos="20818"/>
        <p:guide pos="27154"/>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28" d="100"/>
          <a:sy n="28" d="100"/>
        </p:scale>
        <p:origin x="-2126" y="-58"/>
      </p:cViewPr>
      <p:guideLst>
        <p:guide orient="horz" pos="4522"/>
        <p:guide pos="3087"/>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8/10/relationships/authors" Target="authors.xml"/><Relationship Id="rId4" Type="http://schemas.openxmlformats.org/officeDocument/2006/relationships/handoutMaster" Target="handoutMasters/handoutMaster1.xml"/><Relationship Id="rId9"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4246563" cy="717550"/>
          </a:xfrm>
          <a:prstGeom prst="rect">
            <a:avLst/>
          </a:prstGeom>
          <a:noFill/>
          <a:ln w="9525">
            <a:noFill/>
            <a:miter lim="800000"/>
            <a:headEnd/>
            <a:tailEnd/>
          </a:ln>
          <a:effectLst/>
        </p:spPr>
        <p:txBody>
          <a:bodyPr vert="horz" wrap="square" lIns="137672" tIns="68836" rIns="137672" bIns="68836" numCol="1" anchor="t" anchorCtr="0" compatLnSpc="1">
            <a:prstTxWarp prst="textNoShape">
              <a:avLst/>
            </a:prstTxWarp>
          </a:bodyPr>
          <a:lstStyle>
            <a:lvl1pPr>
              <a:defRPr sz="1800">
                <a:latin typeface="Times New Roman" charset="0"/>
              </a:defRPr>
            </a:lvl1pPr>
          </a:lstStyle>
          <a:p>
            <a:pPr>
              <a:defRPr/>
            </a:pPr>
            <a:endParaRPr lang="en-US"/>
          </a:p>
        </p:txBody>
      </p:sp>
      <p:sp>
        <p:nvSpPr>
          <p:cNvPr id="4099" name="Rectangle 1027"/>
          <p:cNvSpPr>
            <a:spLocks noGrp="1" noChangeArrowheads="1"/>
          </p:cNvSpPr>
          <p:nvPr>
            <p:ph type="dt" sz="quarter" idx="1"/>
          </p:nvPr>
        </p:nvSpPr>
        <p:spPr bwMode="auto">
          <a:xfrm>
            <a:off x="5554663" y="0"/>
            <a:ext cx="4246562" cy="717550"/>
          </a:xfrm>
          <a:prstGeom prst="rect">
            <a:avLst/>
          </a:prstGeom>
          <a:noFill/>
          <a:ln w="9525">
            <a:noFill/>
            <a:miter lim="800000"/>
            <a:headEnd/>
            <a:tailEnd/>
          </a:ln>
          <a:effectLst/>
        </p:spPr>
        <p:txBody>
          <a:bodyPr vert="horz" wrap="square" lIns="137672" tIns="68836" rIns="137672" bIns="68836" numCol="1" anchor="t" anchorCtr="0" compatLnSpc="1">
            <a:prstTxWarp prst="textNoShape">
              <a:avLst/>
            </a:prstTxWarp>
          </a:bodyPr>
          <a:lstStyle>
            <a:lvl1pPr algn="r">
              <a:defRPr sz="1800">
                <a:latin typeface="Times New Roman" charset="0"/>
              </a:defRPr>
            </a:lvl1pPr>
          </a:lstStyle>
          <a:p>
            <a:pPr>
              <a:defRPr/>
            </a:pPr>
            <a:endParaRPr lang="en-US"/>
          </a:p>
        </p:txBody>
      </p:sp>
      <p:sp>
        <p:nvSpPr>
          <p:cNvPr id="4100" name="Rectangle 1028"/>
          <p:cNvSpPr>
            <a:spLocks noGrp="1" noChangeArrowheads="1"/>
          </p:cNvSpPr>
          <p:nvPr>
            <p:ph type="ftr" sz="quarter" idx="2"/>
          </p:nvPr>
        </p:nvSpPr>
        <p:spPr bwMode="auto">
          <a:xfrm>
            <a:off x="0" y="13639800"/>
            <a:ext cx="4246563" cy="717550"/>
          </a:xfrm>
          <a:prstGeom prst="rect">
            <a:avLst/>
          </a:prstGeom>
          <a:noFill/>
          <a:ln w="9525">
            <a:noFill/>
            <a:miter lim="800000"/>
            <a:headEnd/>
            <a:tailEnd/>
          </a:ln>
          <a:effectLst/>
        </p:spPr>
        <p:txBody>
          <a:bodyPr vert="horz" wrap="square" lIns="137672" tIns="68836" rIns="137672" bIns="68836" numCol="1" anchor="b" anchorCtr="0" compatLnSpc="1">
            <a:prstTxWarp prst="textNoShape">
              <a:avLst/>
            </a:prstTxWarp>
          </a:bodyPr>
          <a:lstStyle>
            <a:lvl1pPr>
              <a:defRPr sz="1800">
                <a:latin typeface="Times New Roman" charset="0"/>
              </a:defRPr>
            </a:lvl1pPr>
          </a:lstStyle>
          <a:p>
            <a:pPr>
              <a:defRPr/>
            </a:pPr>
            <a:endParaRPr lang="en-US"/>
          </a:p>
        </p:txBody>
      </p:sp>
      <p:sp>
        <p:nvSpPr>
          <p:cNvPr id="4101" name="Rectangle 1029"/>
          <p:cNvSpPr>
            <a:spLocks noGrp="1" noChangeArrowheads="1"/>
          </p:cNvSpPr>
          <p:nvPr>
            <p:ph type="sldNum" sz="quarter" idx="3"/>
          </p:nvPr>
        </p:nvSpPr>
        <p:spPr bwMode="auto">
          <a:xfrm>
            <a:off x="5554663" y="13639800"/>
            <a:ext cx="4246562" cy="717550"/>
          </a:xfrm>
          <a:prstGeom prst="rect">
            <a:avLst/>
          </a:prstGeom>
          <a:noFill/>
          <a:ln w="9525">
            <a:noFill/>
            <a:miter lim="800000"/>
            <a:headEnd/>
            <a:tailEnd/>
          </a:ln>
          <a:effectLst/>
        </p:spPr>
        <p:txBody>
          <a:bodyPr vert="horz" wrap="square" lIns="137672" tIns="68836" rIns="137672" bIns="68836" numCol="1" anchor="b" anchorCtr="0" compatLnSpc="1">
            <a:prstTxWarp prst="textNoShape">
              <a:avLst/>
            </a:prstTxWarp>
          </a:bodyPr>
          <a:lstStyle>
            <a:lvl1pPr algn="r">
              <a:defRPr sz="1800"/>
            </a:lvl1pPr>
          </a:lstStyle>
          <a:p>
            <a:fld id="{A2FAC7EC-5F43-4FDF-9983-0B5953755DAA}"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46563" cy="717550"/>
          </a:xfrm>
          <a:prstGeom prst="rect">
            <a:avLst/>
          </a:prstGeom>
        </p:spPr>
        <p:txBody>
          <a:bodyPr vert="horz" lIns="137672" tIns="68836" rIns="137672" bIns="68836" rtlCol="0"/>
          <a:lstStyle>
            <a:lvl1pPr algn="l">
              <a:defRPr sz="1800">
                <a:latin typeface="Times New Roman" charset="0"/>
              </a:defRPr>
            </a:lvl1pPr>
          </a:lstStyle>
          <a:p>
            <a:pPr>
              <a:defRPr/>
            </a:pPr>
            <a:endParaRPr lang="en-US"/>
          </a:p>
        </p:txBody>
      </p:sp>
      <p:sp>
        <p:nvSpPr>
          <p:cNvPr id="3" name="Date Placeholder 2"/>
          <p:cNvSpPr>
            <a:spLocks noGrp="1"/>
          </p:cNvSpPr>
          <p:nvPr>
            <p:ph type="dt" idx="1"/>
          </p:nvPr>
        </p:nvSpPr>
        <p:spPr>
          <a:xfrm>
            <a:off x="5551488" y="0"/>
            <a:ext cx="4248150" cy="717550"/>
          </a:xfrm>
          <a:prstGeom prst="rect">
            <a:avLst/>
          </a:prstGeom>
        </p:spPr>
        <p:txBody>
          <a:bodyPr vert="horz" lIns="137672" tIns="68836" rIns="137672" bIns="68836" rtlCol="0"/>
          <a:lstStyle>
            <a:lvl1pPr algn="r">
              <a:defRPr sz="1800">
                <a:latin typeface="Times New Roman" charset="0"/>
              </a:defRPr>
            </a:lvl1pPr>
          </a:lstStyle>
          <a:p>
            <a:pPr>
              <a:defRPr/>
            </a:pPr>
            <a:fld id="{53FC5B98-0111-4AD1-96C2-B85529E35881}" type="datetimeFigureOut">
              <a:rPr lang="en-US"/>
              <a:pPr>
                <a:defRPr/>
              </a:pPr>
              <a:t>5/17/2024</a:t>
            </a:fld>
            <a:endParaRPr lang="en-US"/>
          </a:p>
        </p:txBody>
      </p:sp>
      <p:sp>
        <p:nvSpPr>
          <p:cNvPr id="4" name="Slide Image Placeholder 3"/>
          <p:cNvSpPr>
            <a:spLocks noGrp="1" noRot="1" noChangeAspect="1"/>
          </p:cNvSpPr>
          <p:nvPr>
            <p:ph type="sldImg" idx="2"/>
          </p:nvPr>
        </p:nvSpPr>
        <p:spPr>
          <a:xfrm>
            <a:off x="1311275" y="1077913"/>
            <a:ext cx="7178675" cy="5383212"/>
          </a:xfrm>
          <a:prstGeom prst="rect">
            <a:avLst/>
          </a:prstGeom>
          <a:noFill/>
          <a:ln w="12700">
            <a:solidFill>
              <a:prstClr val="black"/>
            </a:solidFill>
          </a:ln>
        </p:spPr>
        <p:txBody>
          <a:bodyPr vert="horz" lIns="137672" tIns="68836" rIns="137672" bIns="68836" rtlCol="0" anchor="ctr"/>
          <a:lstStyle/>
          <a:p>
            <a:pPr lvl="0"/>
            <a:endParaRPr lang="en-US" noProof="0"/>
          </a:p>
        </p:txBody>
      </p:sp>
      <p:sp>
        <p:nvSpPr>
          <p:cNvPr id="5" name="Notes Placeholder 4"/>
          <p:cNvSpPr>
            <a:spLocks noGrp="1"/>
          </p:cNvSpPr>
          <p:nvPr>
            <p:ph type="body" sz="quarter" idx="3"/>
          </p:nvPr>
        </p:nvSpPr>
        <p:spPr>
          <a:xfrm>
            <a:off x="979488" y="6818313"/>
            <a:ext cx="7842250" cy="6461125"/>
          </a:xfrm>
          <a:prstGeom prst="rect">
            <a:avLst/>
          </a:prstGeom>
        </p:spPr>
        <p:txBody>
          <a:bodyPr vert="horz" lIns="137672" tIns="68836" rIns="137672" bIns="68836"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13636625"/>
            <a:ext cx="4246563" cy="717550"/>
          </a:xfrm>
          <a:prstGeom prst="rect">
            <a:avLst/>
          </a:prstGeom>
        </p:spPr>
        <p:txBody>
          <a:bodyPr vert="horz" lIns="137672" tIns="68836" rIns="137672" bIns="68836" rtlCol="0" anchor="b"/>
          <a:lstStyle>
            <a:lvl1pPr algn="l">
              <a:defRPr sz="1800">
                <a:latin typeface="Times New Roman" charset="0"/>
              </a:defRPr>
            </a:lvl1pPr>
          </a:lstStyle>
          <a:p>
            <a:pPr>
              <a:defRPr/>
            </a:pPr>
            <a:endParaRPr lang="en-US"/>
          </a:p>
        </p:txBody>
      </p:sp>
      <p:sp>
        <p:nvSpPr>
          <p:cNvPr id="7" name="Slide Number Placeholder 6"/>
          <p:cNvSpPr>
            <a:spLocks noGrp="1"/>
          </p:cNvSpPr>
          <p:nvPr>
            <p:ph type="sldNum" sz="quarter" idx="5"/>
          </p:nvPr>
        </p:nvSpPr>
        <p:spPr>
          <a:xfrm>
            <a:off x="5551488" y="13636625"/>
            <a:ext cx="4248150" cy="717550"/>
          </a:xfrm>
          <a:prstGeom prst="rect">
            <a:avLst/>
          </a:prstGeom>
        </p:spPr>
        <p:txBody>
          <a:bodyPr vert="horz" wrap="square" lIns="137672" tIns="68836" rIns="137672" bIns="68836" numCol="1" anchor="b" anchorCtr="0" compatLnSpc="1">
            <a:prstTxWarp prst="textNoShape">
              <a:avLst/>
            </a:prstTxWarp>
          </a:bodyPr>
          <a:lstStyle>
            <a:lvl1pPr algn="r">
              <a:defRPr sz="1800"/>
            </a:lvl1pPr>
          </a:lstStyle>
          <a:p>
            <a:fld id="{7AA9D84A-A5C0-45D2-93F1-63E4DFB9669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xfrm>
            <a:off x="1311275" y="1077913"/>
            <a:ext cx="7178675" cy="53832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E220D877-EE4C-411E-ADFC-FC334CC662BC}" type="slidenum">
              <a:rPr lang="en-US" altLang="en-US" sz="1800"/>
              <a:pPr eaLnBrk="1" hangingPunct="1"/>
              <a:t>1</a:t>
            </a:fld>
            <a:endParaRPr lang="en-US" altLang="en-US" sz="18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576" y="10226676"/>
            <a:ext cx="37308062" cy="7054850"/>
          </a:xfrm>
        </p:spPr>
        <p:txBody>
          <a:bodyPr/>
          <a:lstStyle/>
          <a:p>
            <a:r>
              <a:rPr lang="en-US"/>
              <a:t>Click to edit Master title style</a:t>
            </a:r>
          </a:p>
        </p:txBody>
      </p:sp>
      <p:sp>
        <p:nvSpPr>
          <p:cNvPr id="3" name="Subtitle 2"/>
          <p:cNvSpPr>
            <a:spLocks noGrp="1"/>
          </p:cNvSpPr>
          <p:nvPr>
            <p:ph type="subTitle" idx="1"/>
          </p:nvPr>
        </p:nvSpPr>
        <p:spPr>
          <a:xfrm>
            <a:off x="6583142" y="18653126"/>
            <a:ext cx="30724930"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649DCB-D2B2-4077-829C-EE6A13037165}" type="slidenum">
              <a:rPr lang="en-US" altLang="en-US"/>
              <a:pPr/>
              <a:t>‹#›</a:t>
            </a:fld>
            <a:endParaRPr lang="en-US" altLang="en-US"/>
          </a:p>
        </p:txBody>
      </p:sp>
    </p:spTree>
    <p:extLst>
      <p:ext uri="{BB962C8B-B14F-4D97-AF65-F5344CB8AC3E}">
        <p14:creationId xmlns:p14="http://schemas.microsoft.com/office/powerpoint/2010/main" val="2477955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2B33280E-B488-4684-A5DF-E31F9122E7E9}" type="slidenum">
              <a:rPr lang="en-US" altLang="en-US"/>
              <a:pPr/>
              <a:t>‹#›</a:t>
            </a:fld>
            <a:endParaRPr lang="en-US" altLang="en-US"/>
          </a:p>
        </p:txBody>
      </p:sp>
    </p:spTree>
    <p:extLst>
      <p:ext uri="{BB962C8B-B14F-4D97-AF65-F5344CB8AC3E}">
        <p14:creationId xmlns:p14="http://schemas.microsoft.com/office/powerpoint/2010/main" val="298501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3300" y="2925765"/>
            <a:ext cx="9326338" cy="263350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91569" y="2925765"/>
            <a:ext cx="27851102" cy="263350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AD65AEEA-3B26-4EA8-9EEB-3A800614FF48}" type="slidenum">
              <a:rPr lang="en-US" altLang="en-US"/>
              <a:pPr/>
              <a:t>‹#›</a:t>
            </a:fld>
            <a:endParaRPr lang="en-US" altLang="en-US"/>
          </a:p>
        </p:txBody>
      </p:sp>
    </p:spTree>
    <p:extLst>
      <p:ext uri="{BB962C8B-B14F-4D97-AF65-F5344CB8AC3E}">
        <p14:creationId xmlns:p14="http://schemas.microsoft.com/office/powerpoint/2010/main" val="539023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61BE56E-5FE4-4711-AB69-ADF01BCA3BA7}" type="slidenum">
              <a:rPr lang="en-US" altLang="en-US"/>
              <a:pPr/>
              <a:t>‹#›</a:t>
            </a:fld>
            <a:endParaRPr lang="en-US" altLang="en-US"/>
          </a:p>
        </p:txBody>
      </p:sp>
    </p:spTree>
    <p:extLst>
      <p:ext uri="{BB962C8B-B14F-4D97-AF65-F5344CB8AC3E}">
        <p14:creationId xmlns:p14="http://schemas.microsoft.com/office/powerpoint/2010/main" val="2034496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5" y="21153440"/>
            <a:ext cx="37308062"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5" y="13952538"/>
            <a:ext cx="37308062"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9A60AAE2-025F-4AF0-9D42-16D862793038}" type="slidenum">
              <a:rPr lang="en-US" altLang="en-US"/>
              <a:pPr/>
              <a:t>‹#›</a:t>
            </a:fld>
            <a:endParaRPr lang="en-US" altLang="en-US"/>
          </a:p>
        </p:txBody>
      </p:sp>
    </p:spTree>
    <p:extLst>
      <p:ext uri="{BB962C8B-B14F-4D97-AF65-F5344CB8AC3E}">
        <p14:creationId xmlns:p14="http://schemas.microsoft.com/office/powerpoint/2010/main" val="2743880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291569" y="9509127"/>
            <a:ext cx="18588720"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0918" y="9509127"/>
            <a:ext cx="18588720"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336886F2-C232-4972-8E01-7F3C204A63C2}" type="slidenum">
              <a:rPr lang="en-US" altLang="en-US"/>
              <a:pPr/>
              <a:t>‹#›</a:t>
            </a:fld>
            <a:endParaRPr lang="en-US" altLang="en-US"/>
          </a:p>
        </p:txBody>
      </p:sp>
    </p:spTree>
    <p:extLst>
      <p:ext uri="{BB962C8B-B14F-4D97-AF65-F5344CB8AC3E}">
        <p14:creationId xmlns:p14="http://schemas.microsoft.com/office/powerpoint/2010/main" val="3550191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838" y="1317625"/>
            <a:ext cx="39501538"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838" y="7369177"/>
            <a:ext cx="19392898"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838" y="10439402"/>
            <a:ext cx="19392898"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665" y="7369177"/>
            <a:ext cx="19399707"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665" y="10439402"/>
            <a:ext cx="19399707"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8E45BA34-0B7E-4325-B05A-773534EC1B3E}" type="slidenum">
              <a:rPr lang="en-US" altLang="en-US"/>
              <a:pPr/>
              <a:t>‹#›</a:t>
            </a:fld>
            <a:endParaRPr lang="en-US" altLang="en-US"/>
          </a:p>
        </p:txBody>
      </p:sp>
    </p:spTree>
    <p:extLst>
      <p:ext uri="{BB962C8B-B14F-4D97-AF65-F5344CB8AC3E}">
        <p14:creationId xmlns:p14="http://schemas.microsoft.com/office/powerpoint/2010/main" val="1327691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CB51C2D8-31E0-4AF3-9A0B-8EB7531B9B49}" type="slidenum">
              <a:rPr lang="en-US" altLang="en-US"/>
              <a:pPr/>
              <a:t>‹#›</a:t>
            </a:fld>
            <a:endParaRPr lang="en-US" altLang="en-US"/>
          </a:p>
        </p:txBody>
      </p:sp>
    </p:spTree>
    <p:extLst>
      <p:ext uri="{BB962C8B-B14F-4D97-AF65-F5344CB8AC3E}">
        <p14:creationId xmlns:p14="http://schemas.microsoft.com/office/powerpoint/2010/main" val="1710728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A6472A9A-ECDC-4C26-9C4B-51449B252C91}" type="slidenum">
              <a:rPr lang="en-US" altLang="en-US"/>
              <a:pPr/>
              <a:t>‹#›</a:t>
            </a:fld>
            <a:endParaRPr lang="en-US" altLang="en-US"/>
          </a:p>
        </p:txBody>
      </p:sp>
    </p:spTree>
    <p:extLst>
      <p:ext uri="{BB962C8B-B14F-4D97-AF65-F5344CB8AC3E}">
        <p14:creationId xmlns:p14="http://schemas.microsoft.com/office/powerpoint/2010/main" val="1032890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838" y="1311276"/>
            <a:ext cx="14439902" cy="55768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59969" y="1311276"/>
            <a:ext cx="245364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838" y="6888163"/>
            <a:ext cx="14439902" cy="22517100"/>
          </a:xfrm>
        </p:spPr>
        <p:txBody>
          <a:bodyPr/>
          <a:lstStyle>
            <a:lvl1pPr marL="0" indent="0">
              <a:buNone/>
              <a:defRPr sz="1400"/>
            </a:lvl1pPr>
            <a:lvl2pPr marL="457200" indent="0">
              <a:buNone/>
              <a:defRPr sz="1200"/>
            </a:lvl2pPr>
            <a:lvl3pPr marL="914400" indent="0">
              <a:buNone/>
              <a:defRPr sz="1000"/>
            </a:lvl3pPr>
            <a:lvl4pPr marL="1371600" indent="0">
              <a:buNone/>
              <a:defRPr sz="904"/>
            </a:lvl4pPr>
            <a:lvl5pPr marL="1828800" indent="0">
              <a:buNone/>
              <a:defRPr sz="904"/>
            </a:lvl5pPr>
            <a:lvl6pPr marL="2286000" indent="0">
              <a:buNone/>
              <a:defRPr sz="904"/>
            </a:lvl6pPr>
            <a:lvl7pPr marL="2743200" indent="0">
              <a:buNone/>
              <a:defRPr sz="904"/>
            </a:lvl7pPr>
            <a:lvl8pPr marL="3200400" indent="0">
              <a:buNone/>
              <a:defRPr sz="904"/>
            </a:lvl8pPr>
            <a:lvl9pPr marL="3657600" indent="0">
              <a:buNone/>
              <a:defRPr sz="90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E7EB3AF6-BA8B-4254-83BD-2723D7DBAFC5}" type="slidenum">
              <a:rPr lang="en-US" altLang="en-US"/>
              <a:pPr/>
              <a:t>‹#›</a:t>
            </a:fld>
            <a:endParaRPr lang="en-US" altLang="en-US"/>
          </a:p>
        </p:txBody>
      </p:sp>
    </p:spTree>
    <p:extLst>
      <p:ext uri="{BB962C8B-B14F-4D97-AF65-F5344CB8AC3E}">
        <p14:creationId xmlns:p14="http://schemas.microsoft.com/office/powerpoint/2010/main" val="1237703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440" y="23042565"/>
            <a:ext cx="26335262"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440" y="2941640"/>
            <a:ext cx="26335262"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440" y="25763540"/>
            <a:ext cx="26335262" cy="3862387"/>
          </a:xfrm>
        </p:spPr>
        <p:txBody>
          <a:bodyPr/>
          <a:lstStyle>
            <a:lvl1pPr marL="0" indent="0">
              <a:buNone/>
              <a:defRPr sz="1400"/>
            </a:lvl1pPr>
            <a:lvl2pPr marL="457200" indent="0">
              <a:buNone/>
              <a:defRPr sz="1200"/>
            </a:lvl2pPr>
            <a:lvl3pPr marL="914400" indent="0">
              <a:buNone/>
              <a:defRPr sz="1000"/>
            </a:lvl3pPr>
            <a:lvl4pPr marL="1371600" indent="0">
              <a:buNone/>
              <a:defRPr sz="904"/>
            </a:lvl4pPr>
            <a:lvl5pPr marL="1828800" indent="0">
              <a:buNone/>
              <a:defRPr sz="904"/>
            </a:lvl5pPr>
            <a:lvl6pPr marL="2286000" indent="0">
              <a:buNone/>
              <a:defRPr sz="904"/>
            </a:lvl6pPr>
            <a:lvl7pPr marL="2743200" indent="0">
              <a:buNone/>
              <a:defRPr sz="904"/>
            </a:lvl7pPr>
            <a:lvl8pPr marL="3200400" indent="0">
              <a:buNone/>
              <a:defRPr sz="904"/>
            </a:lvl8pPr>
            <a:lvl9pPr marL="3657600" indent="0">
              <a:buNone/>
              <a:defRPr sz="90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2AB880B5-29E0-4278-9D92-A9BCDFEBD7DB}" type="slidenum">
              <a:rPr lang="en-US" altLang="en-US"/>
              <a:pPr/>
              <a:t>‹#›</a:t>
            </a:fld>
            <a:endParaRPr lang="en-US" altLang="en-US"/>
          </a:p>
        </p:txBody>
      </p:sp>
    </p:spTree>
    <p:extLst>
      <p:ext uri="{BB962C8B-B14F-4D97-AF65-F5344CB8AC3E}">
        <p14:creationId xmlns:p14="http://schemas.microsoft.com/office/powerpoint/2010/main" val="823650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1576" y="2925763"/>
            <a:ext cx="37308062"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80709" tIns="240355" rIns="480709" bIns="240355"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291576" y="9509127"/>
            <a:ext cx="37308062" cy="1975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80709" tIns="240355" rIns="480709" bIns="24035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291566" y="29992640"/>
            <a:ext cx="9144000" cy="2193925"/>
          </a:xfrm>
          <a:prstGeom prst="rect">
            <a:avLst/>
          </a:prstGeom>
          <a:noFill/>
          <a:ln w="9525">
            <a:noFill/>
            <a:miter lim="800000"/>
            <a:headEnd/>
            <a:tailEnd/>
          </a:ln>
          <a:effectLst/>
        </p:spPr>
        <p:txBody>
          <a:bodyPr vert="horz" wrap="square" lIns="480709" tIns="240355" rIns="480709" bIns="240355" numCol="1" anchor="t" anchorCtr="0" compatLnSpc="1">
            <a:prstTxWarp prst="textNoShape">
              <a:avLst/>
            </a:prstTxWarp>
          </a:bodyPr>
          <a:lstStyle>
            <a:lvl1pPr>
              <a:defRPr sz="7400">
                <a:latin typeface="Times New Roman" charset="0"/>
              </a:defRPr>
            </a:lvl1pPr>
          </a:lstStyle>
          <a:p>
            <a:pPr>
              <a:defRPr/>
            </a:pPr>
            <a:endParaRPr lang="en-US"/>
          </a:p>
        </p:txBody>
      </p:sp>
      <p:sp>
        <p:nvSpPr>
          <p:cNvPr id="1029" name="Rectangle 5"/>
          <p:cNvSpPr>
            <a:spLocks noGrp="1" noChangeArrowheads="1"/>
          </p:cNvSpPr>
          <p:nvPr>
            <p:ph type="ftr" sz="quarter" idx="3"/>
          </p:nvPr>
        </p:nvSpPr>
        <p:spPr bwMode="auto">
          <a:xfrm>
            <a:off x="14996438" y="29992640"/>
            <a:ext cx="13898338" cy="2193925"/>
          </a:xfrm>
          <a:prstGeom prst="rect">
            <a:avLst/>
          </a:prstGeom>
          <a:noFill/>
          <a:ln w="9525">
            <a:noFill/>
            <a:miter lim="800000"/>
            <a:headEnd/>
            <a:tailEnd/>
          </a:ln>
          <a:effectLst/>
        </p:spPr>
        <p:txBody>
          <a:bodyPr vert="horz" wrap="square" lIns="480709" tIns="240355" rIns="480709" bIns="240355" numCol="1" anchor="t" anchorCtr="0" compatLnSpc="1">
            <a:prstTxWarp prst="textNoShape">
              <a:avLst/>
            </a:prstTxWarp>
          </a:bodyPr>
          <a:lstStyle>
            <a:lvl1pPr algn="ctr">
              <a:defRPr sz="7400">
                <a:latin typeface="Times New Roman" charset="0"/>
              </a:defRPr>
            </a:lvl1pPr>
          </a:lstStyle>
          <a:p>
            <a:pPr>
              <a:defRPr/>
            </a:pPr>
            <a:endParaRPr lang="en-US"/>
          </a:p>
        </p:txBody>
      </p:sp>
      <p:sp>
        <p:nvSpPr>
          <p:cNvPr id="1030" name="Rectangle 6"/>
          <p:cNvSpPr>
            <a:spLocks noGrp="1" noChangeArrowheads="1"/>
          </p:cNvSpPr>
          <p:nvPr>
            <p:ph type="sldNum" sz="quarter" idx="4"/>
          </p:nvPr>
        </p:nvSpPr>
        <p:spPr bwMode="auto">
          <a:xfrm>
            <a:off x="31455634" y="29992640"/>
            <a:ext cx="9144000" cy="2193925"/>
          </a:xfrm>
          <a:prstGeom prst="rect">
            <a:avLst/>
          </a:prstGeom>
          <a:noFill/>
          <a:ln w="9525">
            <a:noFill/>
            <a:miter lim="800000"/>
            <a:headEnd/>
            <a:tailEnd/>
          </a:ln>
          <a:effectLst/>
        </p:spPr>
        <p:txBody>
          <a:bodyPr vert="horz" wrap="square" lIns="480709" tIns="240355" rIns="480709" bIns="240355" numCol="1" anchor="t" anchorCtr="0" compatLnSpc="1">
            <a:prstTxWarp prst="textNoShape">
              <a:avLst/>
            </a:prstTxWarp>
          </a:bodyPr>
          <a:lstStyle>
            <a:lvl1pPr algn="r">
              <a:defRPr sz="7400"/>
            </a:lvl1pPr>
          </a:lstStyle>
          <a:p>
            <a:fld id="{8C0A9CE8-7C45-4BD6-A95D-828B5BD81F86}"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806952" rtl="0" eaLnBrk="0" fontAlgn="base" hangingPunct="0">
        <a:spcBef>
          <a:spcPct val="0"/>
        </a:spcBef>
        <a:spcAft>
          <a:spcPct val="0"/>
        </a:spcAft>
        <a:defRPr sz="23104">
          <a:solidFill>
            <a:schemeClr val="tx2"/>
          </a:solidFill>
          <a:latin typeface="+mj-lt"/>
          <a:ea typeface="+mj-ea"/>
          <a:cs typeface="+mj-cs"/>
        </a:defRPr>
      </a:lvl1pPr>
      <a:lvl2pPr algn="ctr" defTabSz="4806952" rtl="0" eaLnBrk="0" fontAlgn="base" hangingPunct="0">
        <a:spcBef>
          <a:spcPct val="0"/>
        </a:spcBef>
        <a:spcAft>
          <a:spcPct val="0"/>
        </a:spcAft>
        <a:defRPr sz="23104">
          <a:solidFill>
            <a:schemeClr val="tx2"/>
          </a:solidFill>
          <a:latin typeface="Times New Roman" charset="0"/>
        </a:defRPr>
      </a:lvl2pPr>
      <a:lvl3pPr algn="ctr" defTabSz="4806952" rtl="0" eaLnBrk="0" fontAlgn="base" hangingPunct="0">
        <a:spcBef>
          <a:spcPct val="0"/>
        </a:spcBef>
        <a:spcAft>
          <a:spcPct val="0"/>
        </a:spcAft>
        <a:defRPr sz="23104">
          <a:solidFill>
            <a:schemeClr val="tx2"/>
          </a:solidFill>
          <a:latin typeface="Times New Roman" charset="0"/>
        </a:defRPr>
      </a:lvl3pPr>
      <a:lvl4pPr algn="ctr" defTabSz="4806952" rtl="0" eaLnBrk="0" fontAlgn="base" hangingPunct="0">
        <a:spcBef>
          <a:spcPct val="0"/>
        </a:spcBef>
        <a:spcAft>
          <a:spcPct val="0"/>
        </a:spcAft>
        <a:defRPr sz="23104">
          <a:solidFill>
            <a:schemeClr val="tx2"/>
          </a:solidFill>
          <a:latin typeface="Times New Roman" charset="0"/>
        </a:defRPr>
      </a:lvl4pPr>
      <a:lvl5pPr algn="ctr" defTabSz="4806952" rtl="0" eaLnBrk="0" fontAlgn="base" hangingPunct="0">
        <a:spcBef>
          <a:spcPct val="0"/>
        </a:spcBef>
        <a:spcAft>
          <a:spcPct val="0"/>
        </a:spcAft>
        <a:defRPr sz="23104">
          <a:solidFill>
            <a:schemeClr val="tx2"/>
          </a:solidFill>
          <a:latin typeface="Times New Roman" charset="0"/>
        </a:defRPr>
      </a:lvl5pPr>
      <a:lvl6pPr marL="457200" algn="ctr" defTabSz="4806952" rtl="0" fontAlgn="base">
        <a:spcBef>
          <a:spcPct val="0"/>
        </a:spcBef>
        <a:spcAft>
          <a:spcPct val="0"/>
        </a:spcAft>
        <a:defRPr sz="23104">
          <a:solidFill>
            <a:schemeClr val="tx2"/>
          </a:solidFill>
          <a:latin typeface="Times New Roman" charset="0"/>
        </a:defRPr>
      </a:lvl6pPr>
      <a:lvl7pPr marL="914400" algn="ctr" defTabSz="4806952" rtl="0" fontAlgn="base">
        <a:spcBef>
          <a:spcPct val="0"/>
        </a:spcBef>
        <a:spcAft>
          <a:spcPct val="0"/>
        </a:spcAft>
        <a:defRPr sz="23104">
          <a:solidFill>
            <a:schemeClr val="tx2"/>
          </a:solidFill>
          <a:latin typeface="Times New Roman" charset="0"/>
        </a:defRPr>
      </a:lvl7pPr>
      <a:lvl8pPr marL="1371600" algn="ctr" defTabSz="4806952" rtl="0" fontAlgn="base">
        <a:spcBef>
          <a:spcPct val="0"/>
        </a:spcBef>
        <a:spcAft>
          <a:spcPct val="0"/>
        </a:spcAft>
        <a:defRPr sz="23104">
          <a:solidFill>
            <a:schemeClr val="tx2"/>
          </a:solidFill>
          <a:latin typeface="Times New Roman" charset="0"/>
        </a:defRPr>
      </a:lvl8pPr>
      <a:lvl9pPr marL="1828800" algn="ctr" defTabSz="4806952" rtl="0" fontAlgn="base">
        <a:spcBef>
          <a:spcPct val="0"/>
        </a:spcBef>
        <a:spcAft>
          <a:spcPct val="0"/>
        </a:spcAft>
        <a:defRPr sz="23104">
          <a:solidFill>
            <a:schemeClr val="tx2"/>
          </a:solidFill>
          <a:latin typeface="Times New Roman" charset="0"/>
        </a:defRPr>
      </a:lvl9pPr>
    </p:titleStyle>
    <p:bodyStyle>
      <a:lvl1pPr marL="1803400" indent="-1803400" algn="l" defTabSz="4806952" rtl="0" eaLnBrk="0" fontAlgn="base" hangingPunct="0">
        <a:spcBef>
          <a:spcPct val="20000"/>
        </a:spcBef>
        <a:spcAft>
          <a:spcPct val="0"/>
        </a:spcAft>
        <a:buChar char="•"/>
        <a:defRPr sz="16800">
          <a:solidFill>
            <a:schemeClr val="tx1"/>
          </a:solidFill>
          <a:latin typeface="+mn-lt"/>
          <a:ea typeface="+mn-ea"/>
          <a:cs typeface="+mn-cs"/>
        </a:defRPr>
      </a:lvl1pPr>
      <a:lvl2pPr marL="3905248" indent="-1501776" algn="l" defTabSz="4806952" rtl="0" eaLnBrk="0" fontAlgn="base" hangingPunct="0">
        <a:spcBef>
          <a:spcPct val="20000"/>
        </a:spcBef>
        <a:spcAft>
          <a:spcPct val="0"/>
        </a:spcAft>
        <a:buChar char="–"/>
        <a:defRPr sz="14704">
          <a:solidFill>
            <a:schemeClr val="tx1"/>
          </a:solidFill>
          <a:latin typeface="+mn-lt"/>
        </a:defRPr>
      </a:lvl2pPr>
      <a:lvl3pPr marL="6008688" indent="-1201736" algn="l" defTabSz="4806952" rtl="0" eaLnBrk="0" fontAlgn="base" hangingPunct="0">
        <a:spcBef>
          <a:spcPct val="20000"/>
        </a:spcBef>
        <a:spcAft>
          <a:spcPct val="0"/>
        </a:spcAft>
        <a:buChar char="•"/>
        <a:defRPr sz="12600">
          <a:solidFill>
            <a:schemeClr val="tx1"/>
          </a:solidFill>
          <a:latin typeface="+mn-lt"/>
        </a:defRPr>
      </a:lvl3pPr>
      <a:lvl4pPr marL="8412160" indent="-1201736" algn="l" defTabSz="4806952" rtl="0" eaLnBrk="0" fontAlgn="base" hangingPunct="0">
        <a:spcBef>
          <a:spcPct val="20000"/>
        </a:spcBef>
        <a:spcAft>
          <a:spcPct val="0"/>
        </a:spcAft>
        <a:buChar char="–"/>
        <a:defRPr sz="10504">
          <a:solidFill>
            <a:schemeClr val="tx1"/>
          </a:solidFill>
          <a:latin typeface="+mn-lt"/>
        </a:defRPr>
      </a:lvl4pPr>
      <a:lvl5pPr marL="10815640" indent="-1201736" algn="l" defTabSz="4806952" rtl="0" eaLnBrk="0" fontAlgn="base" hangingPunct="0">
        <a:spcBef>
          <a:spcPct val="20000"/>
        </a:spcBef>
        <a:spcAft>
          <a:spcPct val="0"/>
        </a:spcAft>
        <a:buChar char="»"/>
        <a:defRPr sz="10504">
          <a:solidFill>
            <a:schemeClr val="tx1"/>
          </a:solidFill>
          <a:latin typeface="+mn-lt"/>
        </a:defRPr>
      </a:lvl5pPr>
      <a:lvl6pPr marL="11272840" indent="-1201736" algn="l" defTabSz="4806952" rtl="0" fontAlgn="base">
        <a:spcBef>
          <a:spcPct val="20000"/>
        </a:spcBef>
        <a:spcAft>
          <a:spcPct val="0"/>
        </a:spcAft>
        <a:buChar char="»"/>
        <a:defRPr sz="10504">
          <a:solidFill>
            <a:schemeClr val="tx1"/>
          </a:solidFill>
          <a:latin typeface="+mn-lt"/>
        </a:defRPr>
      </a:lvl6pPr>
      <a:lvl7pPr marL="11730040" indent="-1201736" algn="l" defTabSz="4806952" rtl="0" fontAlgn="base">
        <a:spcBef>
          <a:spcPct val="20000"/>
        </a:spcBef>
        <a:spcAft>
          <a:spcPct val="0"/>
        </a:spcAft>
        <a:buChar char="»"/>
        <a:defRPr sz="10504">
          <a:solidFill>
            <a:schemeClr val="tx1"/>
          </a:solidFill>
          <a:latin typeface="+mn-lt"/>
        </a:defRPr>
      </a:lvl7pPr>
      <a:lvl8pPr marL="12187240" indent="-1201736" algn="l" defTabSz="4806952" rtl="0" fontAlgn="base">
        <a:spcBef>
          <a:spcPct val="20000"/>
        </a:spcBef>
        <a:spcAft>
          <a:spcPct val="0"/>
        </a:spcAft>
        <a:buChar char="»"/>
        <a:defRPr sz="10504">
          <a:solidFill>
            <a:schemeClr val="tx1"/>
          </a:solidFill>
          <a:latin typeface="+mn-lt"/>
        </a:defRPr>
      </a:lvl8pPr>
      <a:lvl9pPr marL="12644440" indent="-1201736" algn="l" defTabSz="4806952" rtl="0" fontAlgn="base">
        <a:spcBef>
          <a:spcPct val="20000"/>
        </a:spcBef>
        <a:spcAft>
          <a:spcPct val="0"/>
        </a:spcAft>
        <a:buChar char="»"/>
        <a:defRPr sz="10504">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1.png"/><Relationship Id="rId18" Type="http://schemas.openxmlformats.org/officeDocument/2006/relationships/image" Target="../media/image16.png"/><Relationship Id="rId26" Type="http://schemas.openxmlformats.org/officeDocument/2006/relationships/image" Target="../media/image23.png"/><Relationship Id="rId3" Type="http://schemas.openxmlformats.org/officeDocument/2006/relationships/image" Target="../media/image1.png"/><Relationship Id="rId21" Type="http://schemas.openxmlformats.org/officeDocument/2006/relationships/hyperlink" Target="https://doi.org/10.1109/BigData55660.2022.10020794" TargetMode="External"/><Relationship Id="rId34" Type="http://schemas.openxmlformats.org/officeDocument/2006/relationships/image" Target="../media/image31.jpe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2.png"/><Relationship Id="rId33" Type="http://schemas.openxmlformats.org/officeDocument/2006/relationships/image" Target="../media/image30.jpe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29"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1.png"/><Relationship Id="rId32" Type="http://schemas.openxmlformats.org/officeDocument/2006/relationships/image" Target="../media/image29.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0.png"/><Relationship Id="rId28" Type="http://schemas.openxmlformats.org/officeDocument/2006/relationships/image" Target="../media/image25.png"/><Relationship Id="rId36" Type="http://schemas.openxmlformats.org/officeDocument/2006/relationships/image" Target="../media/image33.png"/><Relationship Id="rId10" Type="http://schemas.openxmlformats.org/officeDocument/2006/relationships/image" Target="../media/image8.png"/><Relationship Id="rId19" Type="http://schemas.openxmlformats.org/officeDocument/2006/relationships/image" Target="../media/image17.png"/><Relationship Id="rId31" Type="http://schemas.openxmlformats.org/officeDocument/2006/relationships/image" Target="../media/image2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19.png"/><Relationship Id="rId27" Type="http://schemas.openxmlformats.org/officeDocument/2006/relationships/image" Target="../media/image24.png"/><Relationship Id="rId30" Type="http://schemas.openxmlformats.org/officeDocument/2006/relationships/image" Target="../media/image27.png"/><Relationship Id="rId35" Type="http://schemas.openxmlformats.org/officeDocument/2006/relationships/image" Target="../media/image32.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117">
            <a:extLst>
              <a:ext uri="{FF2B5EF4-FFF2-40B4-BE49-F238E27FC236}">
                <a16:creationId xmlns:a16="http://schemas.microsoft.com/office/drawing/2014/main" id="{F8803E4C-ED0E-4CF0-134F-B6424FE75414}"/>
              </a:ext>
            </a:extLst>
          </p:cNvPr>
          <p:cNvSpPr/>
          <p:nvPr/>
        </p:nvSpPr>
        <p:spPr>
          <a:xfrm>
            <a:off x="20669905" y="11085187"/>
            <a:ext cx="7743717" cy="903169"/>
          </a:xfrm>
          <a:prstGeom prst="rect">
            <a:avLst/>
          </a:prstGeom>
          <a:solidFill>
            <a:srgbClr val="FAD7BC"/>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21C34BF4-B7B2-6994-9AB2-9BC283AD78CF}"/>
              </a:ext>
            </a:extLst>
          </p:cNvPr>
          <p:cNvSpPr/>
          <p:nvPr/>
        </p:nvSpPr>
        <p:spPr>
          <a:xfrm>
            <a:off x="24690949" y="9154290"/>
            <a:ext cx="3728284" cy="1808925"/>
          </a:xfrm>
          <a:prstGeom prst="rect">
            <a:avLst/>
          </a:prstGeom>
          <a:solidFill>
            <a:schemeClr val="bg1">
              <a:lumMod val="95000"/>
            </a:schemeClr>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5754CFDB-9557-E144-82EB-96F4D93ED0C1}"/>
              </a:ext>
            </a:extLst>
          </p:cNvPr>
          <p:cNvSpPr/>
          <p:nvPr/>
        </p:nvSpPr>
        <p:spPr>
          <a:xfrm>
            <a:off x="20681570" y="9149809"/>
            <a:ext cx="3728284" cy="1815991"/>
          </a:xfrm>
          <a:prstGeom prst="rect">
            <a:avLst/>
          </a:prstGeom>
          <a:solidFill>
            <a:schemeClr val="accent6">
              <a:lumMod val="20000"/>
              <a:lumOff val="80000"/>
            </a:schemeClr>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ED73741D-49D6-8A40-2EC9-52EBC45A51B9}"/>
              </a:ext>
            </a:extLst>
          </p:cNvPr>
          <p:cNvSpPr/>
          <p:nvPr/>
        </p:nvSpPr>
        <p:spPr>
          <a:xfrm>
            <a:off x="17304005" y="9136420"/>
            <a:ext cx="3143686" cy="2867954"/>
          </a:xfrm>
          <a:prstGeom prst="rect">
            <a:avLst/>
          </a:prstGeom>
          <a:solidFill>
            <a:schemeClr val="bg1">
              <a:lumMod val="95000"/>
            </a:schemeClr>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3D79EB2C-8BE8-C67D-FA60-CEF819E7CD57}"/>
              </a:ext>
            </a:extLst>
          </p:cNvPr>
          <p:cNvSpPr/>
          <p:nvPr/>
        </p:nvSpPr>
        <p:spPr>
          <a:xfrm>
            <a:off x="25179838" y="6603447"/>
            <a:ext cx="3233785" cy="2367810"/>
          </a:xfrm>
          <a:prstGeom prst="rect">
            <a:avLst/>
          </a:prstGeom>
          <a:solidFill>
            <a:schemeClr val="bg1">
              <a:lumMod val="95000"/>
            </a:schemeClr>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B6A26C34-7C4C-F927-7786-8BF97C772433}"/>
              </a:ext>
            </a:extLst>
          </p:cNvPr>
          <p:cNvSpPr/>
          <p:nvPr/>
        </p:nvSpPr>
        <p:spPr>
          <a:xfrm>
            <a:off x="17309764" y="6603447"/>
            <a:ext cx="7456682" cy="2367810"/>
          </a:xfrm>
          <a:prstGeom prst="rect">
            <a:avLst/>
          </a:prstGeom>
          <a:solidFill>
            <a:schemeClr val="accent1">
              <a:lumMod val="20000"/>
              <a:lumOff val="80000"/>
            </a:schemeClr>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descr="A graph of performance comparison&#10;&#10;Description automatically generated">
            <a:extLst>
              <a:ext uri="{FF2B5EF4-FFF2-40B4-BE49-F238E27FC236}">
                <a16:creationId xmlns:a16="http://schemas.microsoft.com/office/drawing/2014/main" id="{F4693F3B-02C8-07C2-2AB5-621EB9D7751F}"/>
              </a:ext>
            </a:extLst>
          </p:cNvPr>
          <p:cNvPicPr>
            <a:picLocks noChangeAspect="1"/>
          </p:cNvPicPr>
          <p:nvPr/>
        </p:nvPicPr>
        <p:blipFill rotWithShape="1">
          <a:blip r:embed="rId3"/>
          <a:srcRect l="9240" t="5034" r="4523" b="7232"/>
          <a:stretch/>
        </p:blipFill>
        <p:spPr>
          <a:xfrm>
            <a:off x="39048979" y="23708647"/>
            <a:ext cx="4608284" cy="2812970"/>
          </a:xfrm>
          <a:prstGeom prst="rect">
            <a:avLst/>
          </a:prstGeom>
        </p:spPr>
      </p:pic>
      <p:sp>
        <p:nvSpPr>
          <p:cNvPr id="2075" name="AutoShape 27"/>
          <p:cNvSpPr>
            <a:spLocks noChangeArrowheads="1"/>
          </p:cNvSpPr>
          <p:nvPr/>
        </p:nvSpPr>
        <p:spPr bwMode="auto">
          <a:xfrm>
            <a:off x="4572000" y="409936"/>
            <a:ext cx="36027500" cy="3117848"/>
          </a:xfrm>
          <a:prstGeom prst="roundRect">
            <a:avLst/>
          </a:prstGeom>
          <a:solidFill>
            <a:schemeClr val="bg1">
              <a:lumMod val="85000"/>
            </a:schemeClr>
          </a:solidFill>
          <a:ln w="38100">
            <a:noFill/>
            <a:round/>
            <a:headEnd/>
            <a:tailEnd/>
          </a:ln>
          <a:effectLst>
            <a:outerShdw sx="1000" sy="1000" algn="ctr" rotWithShape="0">
              <a:srgbClr val="787878"/>
            </a:outerShdw>
          </a:effectLst>
        </p:spPr>
        <p:txBody>
          <a:bodyPr lIns="196168" tIns="182880" rIns="196168" bIns="101088" anchor="ctr" anchorCtr="1"/>
          <a:lstStyle/>
          <a:p>
            <a:pPr algn="ctr" defTabSz="4806952">
              <a:defRPr/>
            </a:pPr>
            <a:r>
              <a:rPr lang="en-US" sz="6600" b="1" dirty="0">
                <a:solidFill>
                  <a:schemeClr val="tx2"/>
                </a:solidFill>
                <a:latin typeface="Verdana" pitchFamily="34" charset="0"/>
              </a:rPr>
              <a:t>Basin-scale Modeling of Collective Management Practices in Agriculture to Reduce Sediment and Nutrient Inputs </a:t>
            </a:r>
            <a:r>
              <a:rPr lang="en-US" sz="6600" b="1">
                <a:solidFill>
                  <a:schemeClr val="tx2"/>
                </a:solidFill>
                <a:latin typeface="Verdana" pitchFamily="34" charset="0"/>
              </a:rPr>
              <a:t>into Flood-Control </a:t>
            </a:r>
            <a:r>
              <a:rPr lang="en-US" sz="6600" b="1" dirty="0">
                <a:solidFill>
                  <a:schemeClr val="tx2"/>
                </a:solidFill>
                <a:latin typeface="Verdana" pitchFamily="34" charset="0"/>
              </a:rPr>
              <a:t>and Drinking Water Reservoirs</a:t>
            </a:r>
            <a:endParaRPr lang="en-US" sz="6600" b="1" i="1" baseline="30000" dirty="0">
              <a:solidFill>
                <a:schemeClr val="tx2"/>
              </a:solidFill>
              <a:latin typeface="Verdana" pitchFamily="34" charset="0"/>
            </a:endParaRPr>
          </a:p>
        </p:txBody>
      </p:sp>
      <p:sp>
        <p:nvSpPr>
          <p:cNvPr id="2" name="Text Box 79"/>
          <p:cNvSpPr txBox="1">
            <a:spLocks noChangeArrowheads="1"/>
          </p:cNvSpPr>
          <p:nvPr/>
        </p:nvSpPr>
        <p:spPr bwMode="auto">
          <a:xfrm>
            <a:off x="5853957" y="3834854"/>
            <a:ext cx="33463586" cy="142294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196168" tIns="101088" rIns="196168" bIns="101088">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lnSpc>
                <a:spcPct val="90000"/>
              </a:lnSpc>
              <a:spcBef>
                <a:spcPct val="50000"/>
              </a:spcBef>
            </a:pPr>
            <a:r>
              <a:rPr lang="en-CA" altLang="en-US" sz="4400" b="1" dirty="0">
                <a:latin typeface="Verdana" panose="020B0604030504040204" pitchFamily="34" charset="0"/>
                <a:ea typeface="Verdana" panose="020B0604030504040204" pitchFamily="34" charset="0"/>
                <a:cs typeface="Verdana" panose="020B0604030504040204" pitchFamily="34" charset="0"/>
              </a:rPr>
              <a:t>Ting Liu</a:t>
            </a:r>
            <a:r>
              <a:rPr lang="en-CA" altLang="en-US" sz="4400" b="1" baseline="30000" dirty="0">
                <a:latin typeface="Verdana" panose="020B0604030504040204" pitchFamily="34" charset="0"/>
                <a:ea typeface="Verdana" panose="020B0604030504040204" pitchFamily="34" charset="0"/>
                <a:cs typeface="Verdana" panose="020B0604030504040204" pitchFamily="34" charset="0"/>
              </a:rPr>
              <a:t>1</a:t>
            </a:r>
            <a:r>
              <a:rPr lang="en-CA" altLang="en-US" sz="4400" b="1" dirty="0">
                <a:latin typeface="Verdana" panose="020B0604030504040204" pitchFamily="34" charset="0"/>
                <a:ea typeface="Verdana" panose="020B0604030504040204" pitchFamily="34" charset="0"/>
                <a:cs typeface="Verdana" panose="020B0604030504040204" pitchFamily="34" charset="0"/>
              </a:rPr>
              <a:t>, Qi Deng</a:t>
            </a:r>
            <a:r>
              <a:rPr lang="en-US" altLang="zh-CN" sz="4400" b="1" dirty="0">
                <a:latin typeface="Verdana" panose="020B0604030504040204" pitchFamily="34" charset="0"/>
                <a:ea typeface="Verdana" panose="020B0604030504040204" pitchFamily="34" charset="0"/>
                <a:cs typeface="Verdana" panose="020B0604030504040204" pitchFamily="34" charset="0"/>
              </a:rPr>
              <a:t>, </a:t>
            </a:r>
            <a:r>
              <a:rPr lang="en-CA" altLang="en-US" sz="4400" b="1" dirty="0">
                <a:latin typeface="Verdana" panose="020B0604030504040204" pitchFamily="34" charset="0"/>
                <a:ea typeface="Verdana" panose="020B0604030504040204" pitchFamily="34" charset="0"/>
                <a:cs typeface="Verdana" panose="020B0604030504040204" pitchFamily="34" charset="0"/>
              </a:rPr>
              <a:t>Yuhang Wei, Paras Sheth, Kaize Ding, John L Sabo, Rebecca Logsdon Muenich</a:t>
            </a:r>
            <a:r>
              <a:rPr lang="en-CA" altLang="en-US" sz="4400" b="1" baseline="30000" dirty="0">
                <a:latin typeface="Verdana" panose="020B0604030504040204" pitchFamily="34" charset="0"/>
                <a:ea typeface="Verdana" panose="020B0604030504040204" pitchFamily="34" charset="0"/>
                <a:cs typeface="Verdana" panose="020B0604030504040204" pitchFamily="34" charset="0"/>
              </a:rPr>
              <a:t>2</a:t>
            </a:r>
            <a:br>
              <a:rPr lang="en-CA" altLang="en-US" sz="6000" b="1" baseline="30000" dirty="0">
                <a:latin typeface="Verdana" panose="020B0604030504040204" pitchFamily="34" charset="0"/>
                <a:ea typeface="Verdana" panose="020B0604030504040204" pitchFamily="34" charset="0"/>
                <a:cs typeface="Verdana" panose="020B0604030504040204" pitchFamily="34" charset="0"/>
              </a:rPr>
            </a:br>
            <a:r>
              <a:rPr lang="en-US" altLang="en-US" sz="4400" dirty="0">
                <a:latin typeface="Verdana" panose="020B0604030504040204" pitchFamily="34" charset="0"/>
                <a:ea typeface="Verdana" panose="020B0604030504040204" pitchFamily="34" charset="0"/>
                <a:cs typeface="Verdana" panose="020B0604030504040204" pitchFamily="34" charset="0"/>
              </a:rPr>
              <a:t>Contact: 1. tingl@uark.edu 2. rlogsdo@uark.edu</a:t>
            </a:r>
          </a:p>
        </p:txBody>
      </p:sp>
      <p:sp>
        <p:nvSpPr>
          <p:cNvPr id="2099" name="Rectangle 135"/>
          <p:cNvSpPr>
            <a:spLocks noChangeArrowheads="1"/>
          </p:cNvSpPr>
          <p:nvPr/>
        </p:nvSpPr>
        <p:spPr bwMode="auto">
          <a:xfrm>
            <a:off x="-3657596" y="-230825"/>
            <a:ext cx="1847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endParaRPr lang="en-US" altLang="en-US"/>
          </a:p>
        </p:txBody>
      </p:sp>
      <p:sp>
        <p:nvSpPr>
          <p:cNvPr id="2145" name="Rectangle 146"/>
          <p:cNvSpPr>
            <a:spLocks noChangeArrowheads="1"/>
          </p:cNvSpPr>
          <p:nvPr/>
        </p:nvSpPr>
        <p:spPr bwMode="auto">
          <a:xfrm>
            <a:off x="-3657596" y="-2225"/>
            <a:ext cx="1847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4" name="AutoShape 16"/>
          <p:cNvSpPr>
            <a:spLocks noChangeArrowheads="1"/>
          </p:cNvSpPr>
          <p:nvPr/>
        </p:nvSpPr>
        <p:spPr bwMode="auto">
          <a:xfrm>
            <a:off x="323685" y="12068498"/>
            <a:ext cx="32019578" cy="954513"/>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altLang="zh-CN" sz="4400" b="1" dirty="0">
                <a:solidFill>
                  <a:schemeClr val="bg1"/>
                </a:solidFill>
                <a:effectLst>
                  <a:outerShdw blurRad="38100" dist="38100" dir="2700000" algn="tl">
                    <a:srgbClr val="000000"/>
                  </a:outerShdw>
                </a:effectLst>
                <a:latin typeface="Verdana" pitchFamily="34" charset="0"/>
              </a:rPr>
              <a:t>3. </a:t>
            </a:r>
            <a:r>
              <a:rPr lang="en-US" sz="4400" b="1" dirty="0">
                <a:solidFill>
                  <a:schemeClr val="bg1"/>
                </a:solidFill>
                <a:effectLst>
                  <a:outerShdw blurRad="38100" dist="38100" dir="2700000" algn="tl">
                    <a:srgbClr val="000000"/>
                  </a:outerShdw>
                </a:effectLst>
                <a:latin typeface="Verdana" pitchFamily="34" charset="0"/>
              </a:rPr>
              <a:t>Base hydrological model (SWAT)</a:t>
            </a:r>
          </a:p>
        </p:txBody>
      </p:sp>
      <p:sp>
        <p:nvSpPr>
          <p:cNvPr id="95" name="AutoShape 23"/>
          <p:cNvSpPr>
            <a:spLocks noChangeArrowheads="1"/>
          </p:cNvSpPr>
          <p:nvPr/>
        </p:nvSpPr>
        <p:spPr bwMode="auto">
          <a:xfrm>
            <a:off x="323685" y="5510172"/>
            <a:ext cx="16791714" cy="935405"/>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sz="4400" b="1" dirty="0">
                <a:solidFill>
                  <a:schemeClr val="bg1"/>
                </a:solidFill>
                <a:effectLst>
                  <a:outerShdw blurRad="38100" dist="38100" dir="2700000" algn="tl">
                    <a:srgbClr val="000000"/>
                  </a:outerShdw>
                </a:effectLst>
                <a:latin typeface="Verdana" pitchFamily="34" charset="0"/>
              </a:rPr>
              <a:t>	1. Introduction</a:t>
            </a:r>
          </a:p>
        </p:txBody>
      </p:sp>
      <p:sp>
        <p:nvSpPr>
          <p:cNvPr id="97" name="AutoShape 23"/>
          <p:cNvSpPr>
            <a:spLocks noChangeArrowheads="1"/>
          </p:cNvSpPr>
          <p:nvPr/>
        </p:nvSpPr>
        <p:spPr bwMode="auto">
          <a:xfrm>
            <a:off x="28830922" y="5486400"/>
            <a:ext cx="14701190" cy="962362"/>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sz="4400" b="1" dirty="0">
                <a:solidFill>
                  <a:schemeClr val="bg1"/>
                </a:solidFill>
                <a:effectLst>
                  <a:outerShdw blurRad="38100" dist="38100" dir="2700000" algn="tl">
                    <a:srgbClr val="000000"/>
                  </a:outerShdw>
                </a:effectLst>
                <a:latin typeface="Verdana" pitchFamily="34" charset="0"/>
              </a:rPr>
              <a:t>	3. Study area</a:t>
            </a:r>
          </a:p>
        </p:txBody>
      </p:sp>
      <p:sp>
        <p:nvSpPr>
          <p:cNvPr id="145" name="TextBox 3"/>
          <p:cNvSpPr txBox="1">
            <a:spLocks noChangeArrowheads="1"/>
          </p:cNvSpPr>
          <p:nvPr/>
        </p:nvSpPr>
        <p:spPr bwMode="auto">
          <a:xfrm>
            <a:off x="515469" y="6644983"/>
            <a:ext cx="9464210"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457200" indent="-457200">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Reservoirs are an essential control on the hydrologic regime and subsequent water quality </a:t>
            </a:r>
          </a:p>
          <a:p>
            <a:pPr marL="457200" indent="-457200">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Reservoir management primarily supports water quantity needs, while quality is often not the primary goal</a:t>
            </a:r>
            <a:r>
              <a:rPr lang="en-US" altLang="en-US" sz="2800" baseline="30000" dirty="0">
                <a:latin typeface="Arial" panose="020B0604020202020204" pitchFamily="34" charset="0"/>
                <a:cs typeface="Arial" panose="020B0604020202020204" pitchFamily="34" charset="0"/>
              </a:rPr>
              <a:t>[1]</a:t>
            </a:r>
            <a:endParaRPr lang="en-US" alt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Both agricultural lands and reservoirs can be a source or sink for pollutants and may also be users, generators, or storage parcels for large quantities of water</a:t>
            </a:r>
            <a:r>
              <a:rPr lang="en-US" altLang="en-US" sz="2800" baseline="30000" dirty="0">
                <a:latin typeface="Arial" panose="020B0604020202020204" pitchFamily="34" charset="0"/>
                <a:cs typeface="Arial" panose="020B0604020202020204" pitchFamily="34" charset="0"/>
              </a:rPr>
              <a:t>[2,3]</a:t>
            </a:r>
            <a:endParaRPr lang="en-US" alt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The collective management of these two separate systems may improve water quantity and quality in this integrated system</a:t>
            </a:r>
          </a:p>
        </p:txBody>
      </p:sp>
      <p:pic>
        <p:nvPicPr>
          <p:cNvPr id="15" name="Picture 14" descr="Map&#10;&#10;Description automatically generated">
            <a:extLst>
              <a:ext uri="{FF2B5EF4-FFF2-40B4-BE49-F238E27FC236}">
                <a16:creationId xmlns:a16="http://schemas.microsoft.com/office/drawing/2014/main" id="{3194D63B-6350-41BB-A628-8502BC6146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70895" y="6603447"/>
            <a:ext cx="4001950" cy="5413629"/>
          </a:xfrm>
          <a:prstGeom prst="rect">
            <a:avLst/>
          </a:prstGeom>
        </p:spPr>
      </p:pic>
      <p:pic>
        <p:nvPicPr>
          <p:cNvPr id="5" name="Picture 4" descr="A picture containing map&#10;&#10;Description automatically generated">
            <a:extLst>
              <a:ext uri="{FF2B5EF4-FFF2-40B4-BE49-F238E27FC236}">
                <a16:creationId xmlns:a16="http://schemas.microsoft.com/office/drawing/2014/main" id="{7FA94CA7-7999-487C-920C-822729DE1EE5}"/>
              </a:ext>
            </a:extLst>
          </p:cNvPr>
          <p:cNvPicPr>
            <a:picLocks noChangeAspect="1"/>
          </p:cNvPicPr>
          <p:nvPr/>
        </p:nvPicPr>
        <p:blipFill rotWithShape="1">
          <a:blip r:embed="rId5">
            <a:extLst>
              <a:ext uri="{28A0092B-C50C-407E-A947-70E740481C1C}">
                <a14:useLocalDpi xmlns:a14="http://schemas.microsoft.com/office/drawing/2010/main" val="0"/>
              </a:ext>
            </a:extLst>
          </a:blip>
          <a:srcRect l="2124" t="20346" b="10579"/>
          <a:stretch/>
        </p:blipFill>
        <p:spPr>
          <a:xfrm>
            <a:off x="17967295" y="13197142"/>
            <a:ext cx="14083142" cy="5306443"/>
          </a:xfrm>
          <a:prstGeom prst="rect">
            <a:avLst/>
          </a:prstGeom>
          <a:ln>
            <a:noFill/>
          </a:ln>
        </p:spPr>
      </p:pic>
      <p:pic>
        <p:nvPicPr>
          <p:cNvPr id="1026" name="Picture 2" descr="Arizona State University | ASU">
            <a:extLst>
              <a:ext uri="{FF2B5EF4-FFF2-40B4-BE49-F238E27FC236}">
                <a16:creationId xmlns:a16="http://schemas.microsoft.com/office/drawing/2014/main" id="{6C926F14-79BD-4BDB-988F-CC76138534E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7103" y="3609814"/>
            <a:ext cx="2294026" cy="1765325"/>
          </a:xfrm>
          <a:prstGeom prst="rect">
            <a:avLst/>
          </a:prstGeom>
          <a:noFill/>
          <a:extLst>
            <a:ext uri="{909E8E84-426E-40DD-AFC4-6F175D3DCCD1}">
              <a14:hiddenFill xmlns:a14="http://schemas.microsoft.com/office/drawing/2010/main">
                <a:solidFill>
                  <a:srgbClr val="FFFFFF"/>
                </a:solidFill>
              </a14:hiddenFill>
            </a:ext>
          </a:extLst>
        </p:spPr>
      </p:pic>
      <p:sp>
        <p:nvSpPr>
          <p:cNvPr id="69" name="TextBox 3">
            <a:extLst>
              <a:ext uri="{FF2B5EF4-FFF2-40B4-BE49-F238E27FC236}">
                <a16:creationId xmlns:a16="http://schemas.microsoft.com/office/drawing/2014/main" id="{32CCCC04-5259-47E4-BE6F-5DEC225CCB3C}"/>
              </a:ext>
            </a:extLst>
          </p:cNvPr>
          <p:cNvSpPr txBox="1">
            <a:spLocks noChangeArrowheads="1"/>
          </p:cNvSpPr>
          <p:nvPr/>
        </p:nvSpPr>
        <p:spPr bwMode="auto">
          <a:xfrm>
            <a:off x="28830922" y="6646035"/>
            <a:ext cx="6599527"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dirty="0">
                <a:latin typeface="Arial" panose="020B0604020202020204" pitchFamily="34" charset="0"/>
                <a:cs typeface="Arial" panose="020B0604020202020204" pitchFamily="34" charset="0"/>
              </a:rPr>
              <a:t>Trinity River Basin in Texas consists of large areas of urban, grazing lands, and croplands with a total area of 46,732 km</a:t>
            </a:r>
            <a:r>
              <a:rPr lang="en-US" altLang="en-US" sz="2800" baseline="30000" dirty="0">
                <a:latin typeface="Arial" panose="020B0604020202020204" pitchFamily="34" charset="0"/>
                <a:cs typeface="Arial" panose="020B0604020202020204" pitchFamily="34" charset="0"/>
              </a:rPr>
              <a:t>2</a:t>
            </a:r>
            <a:r>
              <a:rPr lang="en-US" altLang="en-US" sz="2800" dirty="0">
                <a:latin typeface="Arial" panose="020B0604020202020204" pitchFamily="34" charset="0"/>
                <a:cs typeface="Arial" panose="020B0604020202020204" pitchFamily="34" charset="0"/>
              </a:rPr>
              <a:t>. We select this watershed as a working laboratory to explore the collective management between agriculture and reservoirs due to the variety of land use, the heavy water demand in this region, and the  water resources management complexity as </a:t>
            </a:r>
            <a:r>
              <a:rPr lang="en-US" altLang="en-US" sz="2800" b="1" dirty="0">
                <a:latin typeface="Arial" panose="020B0604020202020204" pitchFamily="34" charset="0"/>
                <a:cs typeface="Arial" panose="020B0604020202020204" pitchFamily="34" charset="0"/>
              </a:rPr>
              <a:t>15 major reservoirs </a:t>
            </a:r>
            <a:r>
              <a:rPr lang="en-US" altLang="en-US" sz="2800" dirty="0">
                <a:latin typeface="Arial" panose="020B0604020202020204" pitchFamily="34" charset="0"/>
                <a:cs typeface="Arial" panose="020B0604020202020204" pitchFamily="34" charset="0"/>
              </a:rPr>
              <a:t>are located from the upstream to the downstream.</a:t>
            </a:r>
          </a:p>
        </p:txBody>
      </p:sp>
      <p:sp>
        <p:nvSpPr>
          <p:cNvPr id="70" name="TextBox 3">
            <a:extLst>
              <a:ext uri="{FF2B5EF4-FFF2-40B4-BE49-F238E27FC236}">
                <a16:creationId xmlns:a16="http://schemas.microsoft.com/office/drawing/2014/main" id="{BE11FD38-FA9E-4CF6-86C5-4094777D6F2B}"/>
              </a:ext>
            </a:extLst>
          </p:cNvPr>
          <p:cNvSpPr txBox="1">
            <a:spLocks noChangeArrowheads="1"/>
          </p:cNvSpPr>
          <p:nvPr/>
        </p:nvSpPr>
        <p:spPr bwMode="auto">
          <a:xfrm>
            <a:off x="265554" y="14232176"/>
            <a:ext cx="5253069"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dirty="0">
                <a:latin typeface="Arial" panose="020B0604020202020204" pitchFamily="34" charset="0"/>
                <a:cs typeface="Arial" panose="020B0604020202020204" pitchFamily="34" charset="0"/>
              </a:rPr>
              <a:t>The SWAT model is a physically-based hydrological model that calculates the water balance, surface, and groundwater hydrology at individual hydrological response units (HRU) and then aggregates these lumped quantities to be routed downstream.</a:t>
            </a:r>
          </a:p>
        </p:txBody>
      </p:sp>
      <p:pic>
        <p:nvPicPr>
          <p:cNvPr id="6" name="Picture 5" descr="Chart&#10;&#10;Description automatically generated">
            <a:extLst>
              <a:ext uri="{FF2B5EF4-FFF2-40B4-BE49-F238E27FC236}">
                <a16:creationId xmlns:a16="http://schemas.microsoft.com/office/drawing/2014/main" id="{F99E021E-84BE-41ED-8533-33D4915D49CF}"/>
              </a:ext>
            </a:extLst>
          </p:cNvPr>
          <p:cNvPicPr>
            <a:picLocks noChangeAspect="1"/>
          </p:cNvPicPr>
          <p:nvPr/>
        </p:nvPicPr>
        <p:blipFill rotWithShape="1">
          <a:blip r:embed="rId7">
            <a:extLst>
              <a:ext uri="{28A0092B-C50C-407E-A947-70E740481C1C}">
                <a14:useLocalDpi xmlns:a14="http://schemas.microsoft.com/office/drawing/2010/main" val="0"/>
              </a:ext>
            </a:extLst>
          </a:blip>
          <a:srcRect l="11502" t="35127" r="51250" b="38510"/>
          <a:stretch/>
        </p:blipFill>
        <p:spPr>
          <a:xfrm>
            <a:off x="17189151" y="18775313"/>
            <a:ext cx="7220703" cy="2522782"/>
          </a:xfrm>
          <a:prstGeom prst="rect">
            <a:avLst/>
          </a:prstGeom>
        </p:spPr>
      </p:pic>
      <p:pic>
        <p:nvPicPr>
          <p:cNvPr id="17" name="Picture 16" descr="Chart&#10;&#10;Description automatically generated with medium confidence">
            <a:extLst>
              <a:ext uri="{FF2B5EF4-FFF2-40B4-BE49-F238E27FC236}">
                <a16:creationId xmlns:a16="http://schemas.microsoft.com/office/drawing/2014/main" id="{52A6979D-A8A4-4E50-A161-3B614AA1DFAB}"/>
              </a:ext>
            </a:extLst>
          </p:cNvPr>
          <p:cNvPicPr>
            <a:picLocks noChangeAspect="1"/>
          </p:cNvPicPr>
          <p:nvPr/>
        </p:nvPicPr>
        <p:blipFill rotWithShape="1">
          <a:blip r:embed="rId8">
            <a:extLst>
              <a:ext uri="{28A0092B-C50C-407E-A947-70E740481C1C}">
                <a14:useLocalDpi xmlns:a14="http://schemas.microsoft.com/office/drawing/2010/main" val="0"/>
              </a:ext>
            </a:extLst>
          </a:blip>
          <a:srcRect l="11466" t="35473" r="51563" b="38510"/>
          <a:stretch/>
        </p:blipFill>
        <p:spPr>
          <a:xfrm>
            <a:off x="24663791" y="18821903"/>
            <a:ext cx="7641916" cy="2508269"/>
          </a:xfrm>
          <a:prstGeom prst="rect">
            <a:avLst/>
          </a:prstGeom>
        </p:spPr>
      </p:pic>
      <p:sp>
        <p:nvSpPr>
          <p:cNvPr id="21" name="TextBox 20">
            <a:extLst>
              <a:ext uri="{FF2B5EF4-FFF2-40B4-BE49-F238E27FC236}">
                <a16:creationId xmlns:a16="http://schemas.microsoft.com/office/drawing/2014/main" id="{19F5574F-EA1D-40E0-87DD-28074C4DDE85}"/>
              </a:ext>
            </a:extLst>
          </p:cNvPr>
          <p:cNvSpPr txBox="1"/>
          <p:nvPr/>
        </p:nvSpPr>
        <p:spPr>
          <a:xfrm>
            <a:off x="15620189" y="20097715"/>
            <a:ext cx="1442279" cy="1200329"/>
          </a:xfrm>
          <a:prstGeom prst="rect">
            <a:avLst/>
          </a:prstGeom>
          <a:noFill/>
        </p:spPr>
        <p:txBody>
          <a:bodyPr wrap="square" rtlCol="0">
            <a:spAutoFit/>
          </a:bodyPr>
          <a:lstStyle/>
          <a:p>
            <a:r>
              <a:rPr lang="en-US" dirty="0"/>
              <a:t>Historical dam control</a:t>
            </a:r>
          </a:p>
        </p:txBody>
      </p:sp>
      <p:pic>
        <p:nvPicPr>
          <p:cNvPr id="29" name="Picture 28" descr="A picture containing graphical user interface&#10;&#10;Description automatically generated">
            <a:extLst>
              <a:ext uri="{FF2B5EF4-FFF2-40B4-BE49-F238E27FC236}">
                <a16:creationId xmlns:a16="http://schemas.microsoft.com/office/drawing/2014/main" id="{0023AAF2-8E0C-4BE4-A89C-5AB7BB307396}"/>
              </a:ext>
            </a:extLst>
          </p:cNvPr>
          <p:cNvPicPr>
            <a:picLocks noChangeAspect="1"/>
          </p:cNvPicPr>
          <p:nvPr/>
        </p:nvPicPr>
        <p:blipFill rotWithShape="1">
          <a:blip r:embed="rId9">
            <a:extLst>
              <a:ext uri="{28A0092B-C50C-407E-A947-70E740481C1C}">
                <a14:useLocalDpi xmlns:a14="http://schemas.microsoft.com/office/drawing/2010/main" val="0"/>
              </a:ext>
            </a:extLst>
          </a:blip>
          <a:srcRect l="11502" t="35474" r="51250" b="39114"/>
          <a:stretch/>
        </p:blipFill>
        <p:spPr>
          <a:xfrm>
            <a:off x="24670337" y="21584561"/>
            <a:ext cx="7679102" cy="2443641"/>
          </a:xfrm>
          <a:prstGeom prst="rect">
            <a:avLst/>
          </a:prstGeom>
        </p:spPr>
      </p:pic>
      <p:pic>
        <p:nvPicPr>
          <p:cNvPr id="31" name="Picture 30" descr="Graphical user interface&#10;&#10;Description automatically generated with low confidence">
            <a:extLst>
              <a:ext uri="{FF2B5EF4-FFF2-40B4-BE49-F238E27FC236}">
                <a16:creationId xmlns:a16="http://schemas.microsoft.com/office/drawing/2014/main" id="{F0D5AB2B-5463-49F7-9974-D4AB2179B7BB}"/>
              </a:ext>
            </a:extLst>
          </p:cNvPr>
          <p:cNvPicPr>
            <a:picLocks noChangeAspect="1"/>
          </p:cNvPicPr>
          <p:nvPr/>
        </p:nvPicPr>
        <p:blipFill rotWithShape="1">
          <a:blip r:embed="rId10">
            <a:extLst>
              <a:ext uri="{28A0092B-C50C-407E-A947-70E740481C1C}">
                <a14:useLocalDpi xmlns:a14="http://schemas.microsoft.com/office/drawing/2010/main" val="0"/>
              </a:ext>
            </a:extLst>
          </a:blip>
          <a:srcRect l="11502" t="35127" r="51563" b="39400"/>
          <a:stretch/>
        </p:blipFill>
        <p:spPr>
          <a:xfrm>
            <a:off x="17242099" y="21532101"/>
            <a:ext cx="7177821" cy="2443641"/>
          </a:xfrm>
          <a:prstGeom prst="rect">
            <a:avLst/>
          </a:prstGeom>
        </p:spPr>
      </p:pic>
      <p:sp>
        <p:nvSpPr>
          <p:cNvPr id="75" name="TextBox 74">
            <a:extLst>
              <a:ext uri="{FF2B5EF4-FFF2-40B4-BE49-F238E27FC236}">
                <a16:creationId xmlns:a16="http://schemas.microsoft.com/office/drawing/2014/main" id="{4645DA97-3B31-4AF1-97BE-477CB83E12E1}"/>
              </a:ext>
            </a:extLst>
          </p:cNvPr>
          <p:cNvSpPr txBox="1"/>
          <p:nvPr/>
        </p:nvSpPr>
        <p:spPr>
          <a:xfrm>
            <a:off x="15635680" y="21875381"/>
            <a:ext cx="1442279" cy="1569660"/>
          </a:xfrm>
          <a:prstGeom prst="rect">
            <a:avLst/>
          </a:prstGeom>
          <a:noFill/>
        </p:spPr>
        <p:txBody>
          <a:bodyPr wrap="square" rtlCol="0">
            <a:spAutoFit/>
          </a:bodyPr>
          <a:lstStyle/>
          <a:p>
            <a:r>
              <a:rPr lang="en-US" dirty="0"/>
              <a:t>(1) Minimize</a:t>
            </a:r>
          </a:p>
          <a:p>
            <a:r>
              <a:rPr lang="en-US" dirty="0"/>
              <a:t>reservoir</a:t>
            </a:r>
          </a:p>
          <a:p>
            <a:r>
              <a:rPr lang="en-US" dirty="0"/>
              <a:t>capacity</a:t>
            </a:r>
          </a:p>
        </p:txBody>
      </p:sp>
      <p:pic>
        <p:nvPicPr>
          <p:cNvPr id="33" name="Picture 32" descr="Chart&#10;&#10;Description automatically generated">
            <a:extLst>
              <a:ext uri="{FF2B5EF4-FFF2-40B4-BE49-F238E27FC236}">
                <a16:creationId xmlns:a16="http://schemas.microsoft.com/office/drawing/2014/main" id="{C851BADD-F9A0-4F4F-A7BE-692E1D3649FA}"/>
              </a:ext>
            </a:extLst>
          </p:cNvPr>
          <p:cNvPicPr>
            <a:picLocks noChangeAspect="1"/>
          </p:cNvPicPr>
          <p:nvPr/>
        </p:nvPicPr>
        <p:blipFill rotWithShape="1">
          <a:blip r:embed="rId11">
            <a:extLst>
              <a:ext uri="{28A0092B-C50C-407E-A947-70E740481C1C}">
                <a14:useLocalDpi xmlns:a14="http://schemas.microsoft.com/office/drawing/2010/main" val="0"/>
              </a:ext>
            </a:extLst>
          </a:blip>
          <a:srcRect l="11691" t="35442" r="51449" b="38554"/>
          <a:stretch/>
        </p:blipFill>
        <p:spPr>
          <a:xfrm>
            <a:off x="24766446" y="24202137"/>
            <a:ext cx="7571626" cy="2491501"/>
          </a:xfrm>
          <a:prstGeom prst="rect">
            <a:avLst/>
          </a:prstGeom>
        </p:spPr>
      </p:pic>
      <p:pic>
        <p:nvPicPr>
          <p:cNvPr id="40" name="Picture 39" descr="A picture containing chart&#10;&#10;Description automatically generated">
            <a:extLst>
              <a:ext uri="{FF2B5EF4-FFF2-40B4-BE49-F238E27FC236}">
                <a16:creationId xmlns:a16="http://schemas.microsoft.com/office/drawing/2014/main" id="{5C2A87D5-30F2-49AD-89DB-91E5D51E6124}"/>
              </a:ext>
            </a:extLst>
          </p:cNvPr>
          <p:cNvPicPr>
            <a:picLocks noChangeAspect="1"/>
          </p:cNvPicPr>
          <p:nvPr/>
        </p:nvPicPr>
        <p:blipFill rotWithShape="1">
          <a:blip r:embed="rId12">
            <a:extLst>
              <a:ext uri="{28A0092B-C50C-407E-A947-70E740481C1C}">
                <a14:useLocalDpi xmlns:a14="http://schemas.microsoft.com/office/drawing/2010/main" val="0"/>
              </a:ext>
            </a:extLst>
          </a:blip>
          <a:srcRect l="11393" t="35162" r="51670" b="38349"/>
          <a:stretch/>
        </p:blipFill>
        <p:spPr>
          <a:xfrm>
            <a:off x="17227380" y="24196130"/>
            <a:ext cx="7374460" cy="2475631"/>
          </a:xfrm>
          <a:prstGeom prst="rect">
            <a:avLst/>
          </a:prstGeom>
        </p:spPr>
      </p:pic>
      <p:sp>
        <p:nvSpPr>
          <p:cNvPr id="87" name="TextBox 86">
            <a:extLst>
              <a:ext uri="{FF2B5EF4-FFF2-40B4-BE49-F238E27FC236}">
                <a16:creationId xmlns:a16="http://schemas.microsoft.com/office/drawing/2014/main" id="{EF794930-FFB9-4697-952F-B2890EFD8866}"/>
              </a:ext>
            </a:extLst>
          </p:cNvPr>
          <p:cNvSpPr txBox="1"/>
          <p:nvPr/>
        </p:nvSpPr>
        <p:spPr>
          <a:xfrm>
            <a:off x="15620189" y="24654206"/>
            <a:ext cx="1442279" cy="1569660"/>
          </a:xfrm>
          <a:prstGeom prst="rect">
            <a:avLst/>
          </a:prstGeom>
          <a:noFill/>
        </p:spPr>
        <p:txBody>
          <a:bodyPr wrap="square" rtlCol="0">
            <a:spAutoFit/>
          </a:bodyPr>
          <a:lstStyle/>
          <a:p>
            <a:r>
              <a:rPr lang="en-US" dirty="0"/>
              <a:t>(2) Maximize flood control</a:t>
            </a:r>
          </a:p>
        </p:txBody>
      </p:sp>
      <p:sp>
        <p:nvSpPr>
          <p:cNvPr id="89" name="TextBox 2">
            <a:extLst>
              <a:ext uri="{FF2B5EF4-FFF2-40B4-BE49-F238E27FC236}">
                <a16:creationId xmlns:a16="http://schemas.microsoft.com/office/drawing/2014/main" id="{7043320E-7ECB-44E1-94E7-B86BF9DF24C4}"/>
              </a:ext>
            </a:extLst>
          </p:cNvPr>
          <p:cNvSpPr txBox="1">
            <a:spLocks noChangeArrowheads="1"/>
          </p:cNvSpPr>
          <p:nvPr/>
        </p:nvSpPr>
        <p:spPr bwMode="auto">
          <a:xfrm>
            <a:off x="39192063" y="31061684"/>
            <a:ext cx="4336649" cy="186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050" dirty="0">
                <a:latin typeface="Arial" panose="020B0604020202020204" pitchFamily="34" charset="0"/>
                <a:ea typeface="Verdana" panose="020B0604030504040204" pitchFamily="34" charset="0"/>
                <a:cs typeface="Arial" panose="020B0604020202020204" pitchFamily="34" charset="0"/>
              </a:rPr>
              <a:t>[1] </a:t>
            </a:r>
            <a:r>
              <a:rPr lang="en-US" sz="1050" dirty="0">
                <a:solidFill>
                  <a:srgbClr val="222222"/>
                </a:solidFill>
                <a:latin typeface="Arial" panose="020B0604020202020204" pitchFamily="34" charset="0"/>
              </a:rPr>
              <a:t>Xu, </a:t>
            </a:r>
            <a:r>
              <a:rPr lang="en-US" sz="1050" dirty="0" err="1">
                <a:solidFill>
                  <a:srgbClr val="222222"/>
                </a:solidFill>
                <a:latin typeface="Arial" panose="020B0604020202020204" pitchFamily="34" charset="0"/>
              </a:rPr>
              <a:t>Zhihao</a:t>
            </a:r>
            <a:r>
              <a:rPr lang="en-US" sz="1050" dirty="0">
                <a:solidFill>
                  <a:srgbClr val="222222"/>
                </a:solidFill>
                <a:latin typeface="Arial" panose="020B0604020202020204" pitchFamily="34" charset="0"/>
              </a:rPr>
              <a:t>, et al. "Is water shortage risk decreased at the expense of deteriorating water quality in a large water supply reservoir?." </a:t>
            </a:r>
            <a:r>
              <a:rPr lang="en-US" sz="1050" i="1" dirty="0">
                <a:solidFill>
                  <a:srgbClr val="222222"/>
                </a:solidFill>
                <a:latin typeface="Arial" panose="020B0604020202020204" pitchFamily="34" charset="0"/>
              </a:rPr>
              <a:t>Water research</a:t>
            </a:r>
            <a:r>
              <a:rPr lang="en-US" sz="1050" dirty="0">
                <a:solidFill>
                  <a:srgbClr val="222222"/>
                </a:solidFill>
                <a:latin typeface="Arial" panose="020B0604020202020204" pitchFamily="34" charset="0"/>
              </a:rPr>
              <a:t> 165 (2019): 114984. </a:t>
            </a:r>
            <a:r>
              <a:rPr lang="en-US" altLang="en-US" sz="1050" dirty="0">
                <a:solidFill>
                  <a:srgbClr val="222222"/>
                </a:solidFill>
                <a:latin typeface="Arial" panose="020B0604020202020204" pitchFamily="34" charset="0"/>
                <a:ea typeface="Verdana" panose="020B0604030504040204" pitchFamily="34" charset="0"/>
                <a:cs typeface="Arial" panose="020B0604020202020204" pitchFamily="34" charset="0"/>
              </a:rPr>
              <a:t>[2] </a:t>
            </a:r>
            <a:r>
              <a:rPr lang="en-US" sz="1050" dirty="0">
                <a:solidFill>
                  <a:srgbClr val="222222"/>
                </a:solidFill>
                <a:latin typeface="Arial" panose="020B0604020202020204" pitchFamily="34" charset="0"/>
              </a:rPr>
              <a:t>Powers, Stephen M., Jennifer L. Tank, and Dale M. Robertson. "Control of nitrogen and phosphorus transport by reservoirs in agricultural landscapes." </a:t>
            </a:r>
            <a:r>
              <a:rPr lang="en-US" sz="1050" i="1" dirty="0">
                <a:solidFill>
                  <a:srgbClr val="222222"/>
                </a:solidFill>
                <a:latin typeface="Arial" panose="020B0604020202020204" pitchFamily="34" charset="0"/>
              </a:rPr>
              <a:t>Biogeochemistry</a:t>
            </a:r>
            <a:r>
              <a:rPr lang="en-US" sz="1050" dirty="0">
                <a:solidFill>
                  <a:srgbClr val="222222"/>
                </a:solidFill>
                <a:latin typeface="Arial" panose="020B0604020202020204" pitchFamily="34" charset="0"/>
              </a:rPr>
              <a:t> 124.1 (2015): 417-439. </a:t>
            </a:r>
            <a:r>
              <a:rPr lang="en-US" altLang="en-US" sz="1050" dirty="0">
                <a:solidFill>
                  <a:srgbClr val="222222"/>
                </a:solidFill>
                <a:latin typeface="Arial" panose="020B0604020202020204" pitchFamily="34" charset="0"/>
                <a:ea typeface="Verdana" panose="020B0604030504040204" pitchFamily="34" charset="0"/>
                <a:cs typeface="Arial" panose="020B0604020202020204" pitchFamily="34" charset="0"/>
              </a:rPr>
              <a:t>[3] </a:t>
            </a:r>
            <a:r>
              <a:rPr lang="en-US" sz="1050" dirty="0" err="1">
                <a:solidFill>
                  <a:srgbClr val="222222"/>
                </a:solidFill>
                <a:latin typeface="Arial" panose="020B0604020202020204" pitchFamily="34" charset="0"/>
              </a:rPr>
              <a:t>HaRa</a:t>
            </a:r>
            <a:r>
              <a:rPr lang="en-US" sz="1050" dirty="0">
                <a:solidFill>
                  <a:srgbClr val="222222"/>
                </a:solidFill>
                <a:latin typeface="Arial" panose="020B0604020202020204" pitchFamily="34" charset="0"/>
              </a:rPr>
              <a:t>, Jang, Usman </a:t>
            </a:r>
            <a:r>
              <a:rPr lang="en-US" sz="1050" dirty="0" err="1">
                <a:solidFill>
                  <a:srgbClr val="222222"/>
                </a:solidFill>
                <a:latin typeface="Arial" panose="020B0604020202020204" pitchFamily="34" charset="0"/>
              </a:rPr>
              <a:t>Atique</a:t>
            </a:r>
            <a:r>
              <a:rPr lang="en-US" sz="1050" dirty="0">
                <a:solidFill>
                  <a:srgbClr val="222222"/>
                </a:solidFill>
                <a:latin typeface="Arial" panose="020B0604020202020204" pitchFamily="34" charset="0"/>
              </a:rPr>
              <a:t>, and Kwang-</a:t>
            </a:r>
            <a:r>
              <a:rPr lang="en-US" sz="1050" dirty="0" err="1">
                <a:solidFill>
                  <a:srgbClr val="222222"/>
                </a:solidFill>
                <a:latin typeface="Arial" panose="020B0604020202020204" pitchFamily="34" charset="0"/>
              </a:rPr>
              <a:t>Guk</a:t>
            </a:r>
            <a:r>
              <a:rPr lang="en-US" sz="1050" dirty="0">
                <a:solidFill>
                  <a:srgbClr val="222222"/>
                </a:solidFill>
                <a:latin typeface="Arial" panose="020B0604020202020204" pitchFamily="34" charset="0"/>
              </a:rPr>
              <a:t> An. "Multiyear links between water chemistry, algal chlorophyll, drought-flood regime, and nutrient enrichment in a morphologically complex reservoir." </a:t>
            </a:r>
            <a:r>
              <a:rPr lang="en-US" sz="1050" i="1" dirty="0">
                <a:solidFill>
                  <a:srgbClr val="222222"/>
                </a:solidFill>
                <a:latin typeface="Arial" panose="020B0604020202020204" pitchFamily="34" charset="0"/>
              </a:rPr>
              <a:t>International journal of environmental research and public health</a:t>
            </a:r>
            <a:r>
              <a:rPr lang="en-US" sz="1050" dirty="0">
                <a:solidFill>
                  <a:srgbClr val="222222"/>
                </a:solidFill>
                <a:latin typeface="Arial" panose="020B0604020202020204" pitchFamily="34" charset="0"/>
              </a:rPr>
              <a:t> 17.9 (2020): 3139.</a:t>
            </a:r>
            <a:endParaRPr lang="en-US" altLang="en-US" sz="1050" dirty="0">
              <a:latin typeface="Arial" panose="020B0604020202020204" pitchFamily="34" charset="0"/>
              <a:ea typeface="Verdana" panose="020B0604030504040204" pitchFamily="34" charset="0"/>
              <a:cs typeface="Arial" panose="020B0604020202020204" pitchFamily="34" charset="0"/>
            </a:endParaRPr>
          </a:p>
        </p:txBody>
      </p:sp>
      <p:pic>
        <p:nvPicPr>
          <p:cNvPr id="3" name="Picture 2" descr="Map&#10;&#10;Description automatically generated">
            <a:extLst>
              <a:ext uri="{FF2B5EF4-FFF2-40B4-BE49-F238E27FC236}">
                <a16:creationId xmlns:a16="http://schemas.microsoft.com/office/drawing/2014/main" id="{BFAE9AA7-5E31-68B7-DF2D-F49104D711F8}"/>
              </a:ext>
            </a:extLst>
          </p:cNvPr>
          <p:cNvPicPr>
            <a:picLocks noChangeAspect="1"/>
          </p:cNvPicPr>
          <p:nvPr/>
        </p:nvPicPr>
        <p:blipFill>
          <a:blip r:embed="rId13"/>
          <a:stretch>
            <a:fillRect/>
          </a:stretch>
        </p:blipFill>
        <p:spPr>
          <a:xfrm>
            <a:off x="35473264" y="6582820"/>
            <a:ext cx="4001950" cy="5409002"/>
          </a:xfrm>
          <a:prstGeom prst="rect">
            <a:avLst/>
          </a:prstGeom>
        </p:spPr>
      </p:pic>
      <p:sp>
        <p:nvSpPr>
          <p:cNvPr id="38" name="Arrow: Curved Left 37">
            <a:extLst>
              <a:ext uri="{FF2B5EF4-FFF2-40B4-BE49-F238E27FC236}">
                <a16:creationId xmlns:a16="http://schemas.microsoft.com/office/drawing/2014/main" id="{B2782BE4-1B7C-5F61-A4F4-E629C78D21D8}"/>
              </a:ext>
            </a:extLst>
          </p:cNvPr>
          <p:cNvSpPr/>
          <p:nvPr/>
        </p:nvSpPr>
        <p:spPr>
          <a:xfrm rot="1729711">
            <a:off x="14767490" y="9846405"/>
            <a:ext cx="1415327" cy="1784651"/>
          </a:xfrm>
          <a:prstGeom prst="curvedLeftArrow">
            <a:avLst>
              <a:gd name="adj1" fmla="val 11703"/>
              <a:gd name="adj2" fmla="val 39321"/>
              <a:gd name="adj3" fmla="val 32332"/>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Arrow: Curved Right 40">
            <a:extLst>
              <a:ext uri="{FF2B5EF4-FFF2-40B4-BE49-F238E27FC236}">
                <a16:creationId xmlns:a16="http://schemas.microsoft.com/office/drawing/2014/main" id="{E46296DD-4B60-ADBE-CA69-966A2EDD1486}"/>
              </a:ext>
            </a:extLst>
          </p:cNvPr>
          <p:cNvSpPr/>
          <p:nvPr/>
        </p:nvSpPr>
        <p:spPr>
          <a:xfrm>
            <a:off x="10075896" y="9420676"/>
            <a:ext cx="945018" cy="1823236"/>
          </a:xfrm>
          <a:prstGeom prst="curvedRightArrow">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Oval 41">
            <a:extLst>
              <a:ext uri="{FF2B5EF4-FFF2-40B4-BE49-F238E27FC236}">
                <a16:creationId xmlns:a16="http://schemas.microsoft.com/office/drawing/2014/main" id="{CCE31F35-5B93-8F3D-375A-591BA5079ABC}"/>
              </a:ext>
            </a:extLst>
          </p:cNvPr>
          <p:cNvSpPr/>
          <p:nvPr/>
        </p:nvSpPr>
        <p:spPr>
          <a:xfrm>
            <a:off x="9455707" y="6979654"/>
            <a:ext cx="3069585" cy="2677656"/>
          </a:xfrm>
          <a:prstGeom prst="ellipse">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Agricultural is the top source of nitrogen and phosphorus - EPA</a:t>
            </a:r>
          </a:p>
        </p:txBody>
      </p:sp>
      <p:sp>
        <p:nvSpPr>
          <p:cNvPr id="43" name="Oval 42">
            <a:extLst>
              <a:ext uri="{FF2B5EF4-FFF2-40B4-BE49-F238E27FC236}">
                <a16:creationId xmlns:a16="http://schemas.microsoft.com/office/drawing/2014/main" id="{F393DA6B-705A-0363-7C75-A263D87EA81E}"/>
              </a:ext>
            </a:extLst>
          </p:cNvPr>
          <p:cNvSpPr/>
          <p:nvPr/>
        </p:nvSpPr>
        <p:spPr>
          <a:xfrm>
            <a:off x="13989498" y="6947864"/>
            <a:ext cx="2979427" cy="3126091"/>
          </a:xfrm>
          <a:prstGeom prst="ellipse">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Reservoir operation induced flow change can affect reservoir water quality</a:t>
            </a:r>
          </a:p>
        </p:txBody>
      </p:sp>
      <p:sp>
        <p:nvSpPr>
          <p:cNvPr id="44" name="Oval 43">
            <a:extLst>
              <a:ext uri="{FF2B5EF4-FFF2-40B4-BE49-F238E27FC236}">
                <a16:creationId xmlns:a16="http://schemas.microsoft.com/office/drawing/2014/main" id="{E162A2F5-EAF0-6B43-68E3-D716D3EFC4B4}"/>
              </a:ext>
            </a:extLst>
          </p:cNvPr>
          <p:cNvSpPr/>
          <p:nvPr/>
        </p:nvSpPr>
        <p:spPr>
          <a:xfrm>
            <a:off x="10986735" y="10537688"/>
            <a:ext cx="3567465" cy="1017173"/>
          </a:xfrm>
          <a:prstGeom prst="ellipse">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Surface water nutrient pollution</a:t>
            </a:r>
          </a:p>
        </p:txBody>
      </p:sp>
      <p:sp>
        <p:nvSpPr>
          <p:cNvPr id="45" name="Arrow: Left-Right 44">
            <a:extLst>
              <a:ext uri="{FF2B5EF4-FFF2-40B4-BE49-F238E27FC236}">
                <a16:creationId xmlns:a16="http://schemas.microsoft.com/office/drawing/2014/main" id="{3722A837-361A-7419-A0DF-CD30E1CE7B48}"/>
              </a:ext>
            </a:extLst>
          </p:cNvPr>
          <p:cNvSpPr/>
          <p:nvPr/>
        </p:nvSpPr>
        <p:spPr>
          <a:xfrm rot="460764">
            <a:off x="12516922" y="8314241"/>
            <a:ext cx="1470015" cy="483531"/>
          </a:xfrm>
          <a:prstGeom prst="leftRightArrow">
            <a:avLst/>
          </a:prstGeom>
          <a:solidFill>
            <a:schemeClr val="bg1">
              <a:lumMod val="85000"/>
            </a:schemeClr>
          </a:solidFill>
          <a:ln>
            <a:solidFill>
              <a:srgbClr val="A51E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2CDD548B-AD6E-5EC8-DC75-E665012E1414}"/>
              </a:ext>
            </a:extLst>
          </p:cNvPr>
          <p:cNvSpPr txBox="1"/>
          <p:nvPr/>
        </p:nvSpPr>
        <p:spPr>
          <a:xfrm rot="447232">
            <a:off x="12164488" y="8584828"/>
            <a:ext cx="2215895" cy="830997"/>
          </a:xfrm>
          <a:prstGeom prst="rect">
            <a:avLst/>
          </a:prstGeom>
          <a:noFill/>
        </p:spPr>
        <p:txBody>
          <a:bodyPr wrap="square" rtlCol="0">
            <a:spAutoFit/>
          </a:bodyPr>
          <a:lstStyle/>
          <a:p>
            <a:pPr algn="ctr"/>
            <a:r>
              <a:rPr lang="en-US" b="1" dirty="0"/>
              <a:t>No coordination!</a:t>
            </a:r>
          </a:p>
        </p:txBody>
      </p:sp>
      <p:pic>
        <p:nvPicPr>
          <p:cNvPr id="49" name="Picture 48" descr="Shape&#10;&#10;Description automatically generated with low confidence">
            <a:extLst>
              <a:ext uri="{FF2B5EF4-FFF2-40B4-BE49-F238E27FC236}">
                <a16:creationId xmlns:a16="http://schemas.microsoft.com/office/drawing/2014/main" id="{762E06DB-5F36-B7B6-17DB-2ABC8A6B5782}"/>
              </a:ext>
            </a:extLst>
          </p:cNvPr>
          <p:cNvPicPr>
            <a:picLocks noChangeAspect="1"/>
          </p:cNvPicPr>
          <p:nvPr/>
        </p:nvPicPr>
        <p:blipFill>
          <a:blip r:embed="rId14"/>
          <a:stretch>
            <a:fillRect/>
          </a:stretch>
        </p:blipFill>
        <p:spPr>
          <a:xfrm>
            <a:off x="7097428" y="27706973"/>
            <a:ext cx="18518782" cy="4491798"/>
          </a:xfrm>
          <a:prstGeom prst="rect">
            <a:avLst/>
          </a:prstGeom>
        </p:spPr>
      </p:pic>
      <p:pic>
        <p:nvPicPr>
          <p:cNvPr id="57" name="Picture 2">
            <a:extLst>
              <a:ext uri="{FF2B5EF4-FFF2-40B4-BE49-F238E27FC236}">
                <a16:creationId xmlns:a16="http://schemas.microsoft.com/office/drawing/2014/main" id="{48DEF730-96DE-8EE1-A4F3-1C066578C425}"/>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41122094" y="3670572"/>
            <a:ext cx="1969124" cy="150376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descr="Front Page - NETWORK FOR ENGINEERING WITH NATURE">
            <a:extLst>
              <a:ext uri="{FF2B5EF4-FFF2-40B4-BE49-F238E27FC236}">
                <a16:creationId xmlns:a16="http://schemas.microsoft.com/office/drawing/2014/main" id="{39D90FFA-A14C-3BD2-9E5B-66D6FB855C61}"/>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0580450" y="858435"/>
            <a:ext cx="3234946" cy="164314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5" name="Table 35">
            <a:extLst>
              <a:ext uri="{FF2B5EF4-FFF2-40B4-BE49-F238E27FC236}">
                <a16:creationId xmlns:a16="http://schemas.microsoft.com/office/drawing/2014/main" id="{64176EB1-4460-6C40-2CE9-CF3666D2A05B}"/>
              </a:ext>
            </a:extLst>
          </p:cNvPr>
          <p:cNvGraphicFramePr>
            <a:graphicFrameLocks noGrp="1"/>
          </p:cNvGraphicFramePr>
          <p:nvPr>
            <p:extLst>
              <p:ext uri="{D42A27DB-BD31-4B8C-83A1-F6EECF244321}">
                <p14:modId xmlns:p14="http://schemas.microsoft.com/office/powerpoint/2010/main" val="3526507227"/>
              </p:ext>
            </p:extLst>
          </p:nvPr>
        </p:nvGraphicFramePr>
        <p:xfrm>
          <a:off x="5608412" y="13186317"/>
          <a:ext cx="6767798" cy="5547360"/>
        </p:xfrm>
        <a:graphic>
          <a:graphicData uri="http://schemas.openxmlformats.org/drawingml/2006/table">
            <a:tbl>
              <a:tblPr firstRow="1" bandRow="1">
                <a:tableStyleId>{5C22544A-7EE6-4342-B048-85BDC9FD1C3A}</a:tableStyleId>
              </a:tblPr>
              <a:tblGrid>
                <a:gridCol w="2637421">
                  <a:extLst>
                    <a:ext uri="{9D8B030D-6E8A-4147-A177-3AD203B41FA5}">
                      <a16:colId xmlns:a16="http://schemas.microsoft.com/office/drawing/2014/main" val="3815611802"/>
                    </a:ext>
                  </a:extLst>
                </a:gridCol>
                <a:gridCol w="4130377">
                  <a:extLst>
                    <a:ext uri="{9D8B030D-6E8A-4147-A177-3AD203B41FA5}">
                      <a16:colId xmlns:a16="http://schemas.microsoft.com/office/drawing/2014/main" val="1338768481"/>
                    </a:ext>
                  </a:extLst>
                </a:gridCol>
              </a:tblGrid>
              <a:tr h="363987">
                <a:tc>
                  <a:txBody>
                    <a:bodyPr/>
                    <a:lstStyle/>
                    <a:p>
                      <a:r>
                        <a:rPr lang="en-US" sz="2000" dirty="0"/>
                        <a:t>Input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A51E36"/>
                    </a:solidFill>
                  </a:tcPr>
                </a:tc>
                <a:tc>
                  <a:txBody>
                    <a:bodyPr/>
                    <a:lstStyle/>
                    <a:p>
                      <a:r>
                        <a:rPr lang="en-US" sz="2000" dirty="0"/>
                        <a:t>Data source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A51E36"/>
                    </a:solidFill>
                  </a:tcPr>
                </a:tc>
                <a:extLst>
                  <a:ext uri="{0D108BD9-81ED-4DB2-BD59-A6C34878D82A}">
                    <a16:rowId xmlns:a16="http://schemas.microsoft.com/office/drawing/2014/main" val="600849147"/>
                  </a:ext>
                </a:extLst>
              </a:tr>
              <a:tr h="363987">
                <a:tc>
                  <a:txBody>
                    <a:bodyPr/>
                    <a:lstStyle/>
                    <a:p>
                      <a:r>
                        <a:rPr lang="en-US" sz="2000" dirty="0"/>
                        <a:t>Precipitation</a:t>
                      </a:r>
                    </a:p>
                  </a:txBody>
                  <a:tcPr>
                    <a:lnL w="12700" cap="flat" cmpd="sng" algn="ctr">
                      <a:solidFill>
                        <a:schemeClr val="tx1"/>
                      </a:solidFill>
                      <a:prstDash val="solid"/>
                      <a:round/>
                      <a:headEnd type="none" w="med" len="med"/>
                      <a:tailEnd type="none" w="med" len="med"/>
                    </a:lnL>
                    <a:noFill/>
                  </a:tcPr>
                </a:tc>
                <a:tc>
                  <a:txBody>
                    <a:bodyPr/>
                    <a:lstStyle/>
                    <a:p>
                      <a:r>
                        <a:rPr lang="en-US" sz="2000" dirty="0"/>
                        <a:t>NOAA (CDO)</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1480211170"/>
                  </a:ext>
                </a:extLst>
              </a:tr>
              <a:tr h="363987">
                <a:tc>
                  <a:txBody>
                    <a:bodyPr/>
                    <a:lstStyle/>
                    <a:p>
                      <a:r>
                        <a:rPr lang="en-US" sz="2000" dirty="0"/>
                        <a:t>Temperature</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NOAA (CDO)</a:t>
                      </a:r>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3668832793"/>
                  </a:ext>
                </a:extLst>
              </a:tr>
              <a:tr h="363987">
                <a:tc>
                  <a:txBody>
                    <a:bodyPr/>
                    <a:lstStyle/>
                    <a:p>
                      <a:r>
                        <a:rPr lang="en-US" sz="2000" dirty="0"/>
                        <a:t>Elevation</a:t>
                      </a:r>
                    </a:p>
                  </a:txBody>
                  <a:tcPr>
                    <a:lnL w="12700" cap="flat" cmpd="sng" algn="ctr">
                      <a:solidFill>
                        <a:schemeClr val="tx1"/>
                      </a:solidFill>
                      <a:prstDash val="solid"/>
                      <a:round/>
                      <a:headEnd type="none" w="med" len="med"/>
                      <a:tailEnd type="none" w="med" len="med"/>
                    </a:lnL>
                    <a:noFill/>
                  </a:tcPr>
                </a:tc>
                <a:tc>
                  <a:txBody>
                    <a:bodyPr/>
                    <a:lstStyle/>
                    <a:p>
                      <a:r>
                        <a:rPr lang="en-US" sz="2000" dirty="0"/>
                        <a:t>USGS</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1663228604"/>
                  </a:ext>
                </a:extLst>
              </a:tr>
              <a:tr h="363987">
                <a:tc>
                  <a:txBody>
                    <a:bodyPr/>
                    <a:lstStyle/>
                    <a:p>
                      <a:r>
                        <a:rPr lang="en-US" sz="2000" dirty="0"/>
                        <a:t>Soil</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r>
                        <a:rPr lang="en-US" sz="2000" dirty="0"/>
                        <a:t>USDA </a:t>
                      </a:r>
                      <a:r>
                        <a:rPr lang="en-US" sz="2000" dirty="0" err="1"/>
                        <a:t>gSSURGO</a:t>
                      </a:r>
                      <a:endParaRPr lang="en-US" sz="2000" dirty="0"/>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1099672704"/>
                  </a:ext>
                </a:extLst>
              </a:tr>
              <a:tr h="363987">
                <a:tc>
                  <a:txBody>
                    <a:bodyPr/>
                    <a:lstStyle/>
                    <a:p>
                      <a:r>
                        <a:rPr lang="en-US" sz="2000" dirty="0"/>
                        <a:t>Land use</a:t>
                      </a:r>
                    </a:p>
                  </a:txBody>
                  <a:tcPr>
                    <a:lnL w="12700" cap="flat" cmpd="sng" algn="ctr">
                      <a:solidFill>
                        <a:schemeClr val="tx1"/>
                      </a:solidFill>
                      <a:prstDash val="solid"/>
                      <a:round/>
                      <a:headEnd type="none" w="med" len="med"/>
                      <a:tailEnd type="none" w="med" len="med"/>
                    </a:lnL>
                    <a:noFill/>
                  </a:tcPr>
                </a:tc>
                <a:tc>
                  <a:txBody>
                    <a:bodyPr/>
                    <a:lstStyle/>
                    <a:p>
                      <a:r>
                        <a:rPr lang="en-US" sz="2000" dirty="0"/>
                        <a:t>USGS NLCD &amp; USDA CDL</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1657995295"/>
                  </a:ext>
                </a:extLst>
              </a:tr>
              <a:tr h="363987">
                <a:tc>
                  <a:txBody>
                    <a:bodyPr/>
                    <a:lstStyle/>
                    <a:p>
                      <a:r>
                        <a:rPr lang="en-US" sz="2000" dirty="0"/>
                        <a:t>Crop schedule</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r>
                        <a:rPr lang="en-US" sz="2000" dirty="0"/>
                        <a:t>TX AG Extension</a:t>
                      </a:r>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6523458"/>
                  </a:ext>
                </a:extLst>
              </a:tr>
              <a:tr h="363987">
                <a:tc>
                  <a:txBody>
                    <a:bodyPr/>
                    <a:lstStyle/>
                    <a:p>
                      <a:r>
                        <a:rPr lang="en-US" sz="2000" dirty="0"/>
                        <a:t>Crop type</a:t>
                      </a:r>
                    </a:p>
                  </a:txBody>
                  <a:tcPr>
                    <a:lnL w="12700" cap="flat" cmpd="sng" algn="ctr">
                      <a:solidFill>
                        <a:schemeClr val="tx1"/>
                      </a:solidFill>
                      <a:prstDash val="solid"/>
                      <a:round/>
                      <a:headEnd type="none" w="med" len="med"/>
                      <a:tailEnd type="none" w="med" len="med"/>
                    </a:lnL>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USDA CDL</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1126186580"/>
                  </a:ext>
                </a:extLst>
              </a:tr>
              <a:tr h="363987">
                <a:tc>
                  <a:txBody>
                    <a:bodyPr/>
                    <a:lstStyle/>
                    <a:p>
                      <a:r>
                        <a:rPr lang="en-US" sz="2000" dirty="0"/>
                        <a:t>Grazing activity</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TX AG Extension</a:t>
                      </a:r>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2198226355"/>
                  </a:ext>
                </a:extLst>
              </a:tr>
              <a:tr h="363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Fertilizer</a:t>
                      </a:r>
                    </a:p>
                  </a:txBody>
                  <a:tcPr>
                    <a:lnL w="12700" cap="flat" cmpd="sng" algn="ctr">
                      <a:solidFill>
                        <a:schemeClr val="tx1"/>
                      </a:solidFill>
                      <a:prstDash val="solid"/>
                      <a:round/>
                      <a:headEnd type="none" w="med" len="med"/>
                      <a:tailEnd type="none" w="med" len="med"/>
                    </a:lnL>
                    <a:noFill/>
                  </a:tcPr>
                </a:tc>
                <a:tc>
                  <a:txBody>
                    <a:bodyPr/>
                    <a:lstStyle/>
                    <a:p>
                      <a:r>
                        <a:rPr lang="en-US" sz="2000" dirty="0"/>
                        <a:t>TX Chemist &amp; TX AG Extension</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4075143284"/>
                  </a:ext>
                </a:extLst>
              </a:tr>
              <a:tr h="363987">
                <a:tc>
                  <a:txBody>
                    <a:bodyPr/>
                    <a:lstStyle/>
                    <a:p>
                      <a:r>
                        <a:rPr lang="en-US" sz="2000" dirty="0"/>
                        <a:t>Irrigation</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r>
                        <a:rPr lang="en-US" sz="2000" dirty="0"/>
                        <a:t>TX Water Development Board</a:t>
                      </a:r>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3286055616"/>
                  </a:ext>
                </a:extLst>
              </a:tr>
              <a:tr h="363987">
                <a:tc>
                  <a:txBody>
                    <a:bodyPr/>
                    <a:lstStyle/>
                    <a:p>
                      <a:r>
                        <a:rPr lang="en-US" sz="2000" dirty="0"/>
                        <a:t>Manure input</a:t>
                      </a:r>
                    </a:p>
                  </a:txBody>
                  <a:tcPr>
                    <a:lnL w="12700" cap="flat" cmpd="sng" algn="ctr">
                      <a:solidFill>
                        <a:schemeClr val="tx1"/>
                      </a:solidFill>
                      <a:prstDash val="solid"/>
                      <a:round/>
                      <a:headEnd type="none" w="med" len="med"/>
                      <a:tailEnd type="none" w="med" len="med"/>
                    </a:lnL>
                    <a:noFill/>
                  </a:tcPr>
                </a:tc>
                <a:tc>
                  <a:txBody>
                    <a:bodyPr/>
                    <a:lstStyle/>
                    <a:p>
                      <a:r>
                        <a:rPr lang="en-US" sz="2000" dirty="0"/>
                        <a:t>USDA AG Census</a:t>
                      </a:r>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2110396392"/>
                  </a:ext>
                </a:extLst>
              </a:tr>
              <a:tr h="363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Point source</a:t>
                      </a:r>
                    </a:p>
                  </a:txBody>
                  <a:tcPr>
                    <a:lnL w="12700" cap="flat" cmpd="sng" algn="ctr">
                      <a:solidFill>
                        <a:schemeClr val="tx1"/>
                      </a:solidFill>
                      <a:prstDash val="solid"/>
                      <a:round/>
                      <a:headEnd type="none" w="med" len="med"/>
                      <a:tailEnd type="none" w="med" len="med"/>
                    </a:lnL>
                    <a:solidFill>
                      <a:schemeClr val="bg2">
                        <a:lumMod val="20000"/>
                        <a:lumOff val="80000"/>
                      </a:schemeClr>
                    </a:solidFill>
                  </a:tcPr>
                </a:tc>
                <a:tc>
                  <a:txBody>
                    <a:bodyPr/>
                    <a:lstStyle/>
                    <a:p>
                      <a:r>
                        <a:rPr lang="en-US" sz="2000" dirty="0"/>
                        <a:t>US EPA NPDES</a:t>
                      </a:r>
                    </a:p>
                  </a:txBody>
                  <a:tcPr>
                    <a:lnR w="12700" cap="flat" cmpd="sng" algn="ctr">
                      <a:solidFill>
                        <a:schemeClr val="tx1"/>
                      </a:solidFill>
                      <a:prstDash val="solid"/>
                      <a:round/>
                      <a:headEnd type="none" w="med" len="med"/>
                      <a:tailEnd type="none" w="med" len="med"/>
                    </a:lnR>
                    <a:solidFill>
                      <a:schemeClr val="bg2">
                        <a:lumMod val="20000"/>
                        <a:lumOff val="80000"/>
                      </a:schemeClr>
                    </a:solidFill>
                  </a:tcPr>
                </a:tc>
                <a:extLst>
                  <a:ext uri="{0D108BD9-81ED-4DB2-BD59-A6C34878D82A}">
                    <a16:rowId xmlns:a16="http://schemas.microsoft.com/office/drawing/2014/main" val="1566551160"/>
                  </a:ext>
                </a:extLst>
              </a:tr>
              <a:tr h="363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Reservoir operation</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r>
                        <a:rPr lang="en-US" sz="2000" dirty="0"/>
                        <a:t>USGS</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96323319"/>
                  </a:ext>
                </a:extLst>
              </a:tr>
            </a:tbl>
          </a:graphicData>
        </a:graphic>
      </p:graphicFrame>
      <p:pic>
        <p:nvPicPr>
          <p:cNvPr id="64" name="Picture 63" descr="A picture containing text, people, group, bunch&#10;&#10;Description automatically generated">
            <a:extLst>
              <a:ext uri="{FF2B5EF4-FFF2-40B4-BE49-F238E27FC236}">
                <a16:creationId xmlns:a16="http://schemas.microsoft.com/office/drawing/2014/main" id="{216E4DD5-3BED-8838-7146-5617DEDF9294}"/>
              </a:ext>
            </a:extLst>
          </p:cNvPr>
          <p:cNvPicPr>
            <a:picLocks noChangeAspect="1"/>
          </p:cNvPicPr>
          <p:nvPr/>
        </p:nvPicPr>
        <p:blipFill rotWithShape="1">
          <a:blip r:embed="rId17" cstate="print">
            <a:extLst>
              <a:ext uri="{28A0092B-C50C-407E-A947-70E740481C1C}">
                <a14:useLocalDpi xmlns:a14="http://schemas.microsoft.com/office/drawing/2010/main" val="0"/>
              </a:ext>
            </a:extLst>
          </a:blip>
          <a:srcRect b="66245"/>
          <a:stretch/>
        </p:blipFill>
        <p:spPr>
          <a:xfrm>
            <a:off x="381000" y="20145698"/>
            <a:ext cx="14418261" cy="2422278"/>
          </a:xfrm>
          <a:prstGeom prst="rect">
            <a:avLst/>
          </a:prstGeom>
        </p:spPr>
      </p:pic>
      <p:pic>
        <p:nvPicPr>
          <p:cNvPr id="66" name="Picture 65" descr="A picture containing graphical user interface&#10;&#10;Description automatically generated">
            <a:extLst>
              <a:ext uri="{FF2B5EF4-FFF2-40B4-BE49-F238E27FC236}">
                <a16:creationId xmlns:a16="http://schemas.microsoft.com/office/drawing/2014/main" id="{3BED6BA5-B915-D813-7C86-4C4C83F01E95}"/>
              </a:ext>
            </a:extLst>
          </p:cNvPr>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265554" y="22827408"/>
            <a:ext cx="15228637" cy="3670869"/>
          </a:xfrm>
          <a:prstGeom prst="rect">
            <a:avLst/>
          </a:prstGeom>
        </p:spPr>
      </p:pic>
      <p:pic>
        <p:nvPicPr>
          <p:cNvPr id="26" name="Picture 25" descr="Map&#10;&#10;Description automatically generated">
            <a:extLst>
              <a:ext uri="{FF2B5EF4-FFF2-40B4-BE49-F238E27FC236}">
                <a16:creationId xmlns:a16="http://schemas.microsoft.com/office/drawing/2014/main" id="{5F6A604B-CCBD-46AD-AF3C-F7D4680DB3FC}"/>
              </a:ext>
            </a:extLst>
          </p:cNvPr>
          <p:cNvPicPr>
            <a:picLocks noChangeAspect="1"/>
          </p:cNvPicPr>
          <p:nvPr/>
        </p:nvPicPr>
        <p:blipFill rotWithShape="1">
          <a:blip r:embed="rId19" cstate="print">
            <a:extLst>
              <a:ext uri="{28A0092B-C50C-407E-A947-70E740481C1C}">
                <a14:useLocalDpi xmlns:a14="http://schemas.microsoft.com/office/drawing/2010/main" val="0"/>
              </a:ext>
            </a:extLst>
          </a:blip>
          <a:srcRect l="9923" t="17965" r="11886" b="17711"/>
          <a:stretch/>
        </p:blipFill>
        <p:spPr>
          <a:xfrm>
            <a:off x="26365977" y="19439770"/>
            <a:ext cx="1138213" cy="1211736"/>
          </a:xfrm>
          <a:prstGeom prst="rect">
            <a:avLst/>
          </a:prstGeom>
        </p:spPr>
      </p:pic>
      <p:sp>
        <p:nvSpPr>
          <p:cNvPr id="88" name="TextBox 87">
            <a:extLst>
              <a:ext uri="{FF2B5EF4-FFF2-40B4-BE49-F238E27FC236}">
                <a16:creationId xmlns:a16="http://schemas.microsoft.com/office/drawing/2014/main" id="{2A64A1DB-7607-4543-92EB-1F7BBBD3287B}"/>
              </a:ext>
            </a:extLst>
          </p:cNvPr>
          <p:cNvSpPr txBox="1"/>
          <p:nvPr/>
        </p:nvSpPr>
        <p:spPr>
          <a:xfrm>
            <a:off x="12132027" y="20903399"/>
            <a:ext cx="1737209" cy="83099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R</a:t>
            </a:r>
            <a:r>
              <a:rPr lang="en-US" baseline="30000" dirty="0">
                <a:latin typeface="Arial" panose="020B0604020202020204" pitchFamily="34" charset="0"/>
                <a:cs typeface="Arial" panose="020B0604020202020204" pitchFamily="34" charset="0"/>
              </a:rPr>
              <a:t>2</a:t>
            </a:r>
            <a:r>
              <a:rPr lang="en-US" dirty="0">
                <a:latin typeface="Arial" panose="020B0604020202020204" pitchFamily="34" charset="0"/>
                <a:cs typeface="Arial" panose="020B0604020202020204" pitchFamily="34" charset="0"/>
              </a:rPr>
              <a:t> = 0.82</a:t>
            </a:r>
          </a:p>
          <a:p>
            <a:r>
              <a:rPr lang="en-US" dirty="0">
                <a:latin typeface="Arial" panose="020B0604020202020204" pitchFamily="34" charset="0"/>
                <a:cs typeface="Arial" panose="020B0604020202020204" pitchFamily="34" charset="0"/>
              </a:rPr>
              <a:t>NS = 0.81</a:t>
            </a:r>
          </a:p>
        </p:txBody>
      </p:sp>
      <p:pic>
        <p:nvPicPr>
          <p:cNvPr id="79" name="Picture 78" descr="Map&#10;&#10;Description automatically generated">
            <a:extLst>
              <a:ext uri="{FF2B5EF4-FFF2-40B4-BE49-F238E27FC236}">
                <a16:creationId xmlns:a16="http://schemas.microsoft.com/office/drawing/2014/main" id="{42481054-880C-5F2A-7AB1-7CA315354A20}"/>
              </a:ext>
            </a:extLst>
          </p:cNvPr>
          <p:cNvPicPr>
            <a:picLocks noChangeAspect="1"/>
          </p:cNvPicPr>
          <p:nvPr/>
        </p:nvPicPr>
        <p:blipFill rotWithShape="1">
          <a:blip r:embed="rId20" cstate="print">
            <a:extLst>
              <a:ext uri="{28A0092B-C50C-407E-A947-70E740481C1C}">
                <a14:useLocalDpi xmlns:a14="http://schemas.microsoft.com/office/drawing/2010/main" val="0"/>
              </a:ext>
            </a:extLst>
          </a:blip>
          <a:srcRect l="9804" t="19316" r="11765" b="16788"/>
          <a:stretch/>
        </p:blipFill>
        <p:spPr>
          <a:xfrm>
            <a:off x="7229767" y="21193731"/>
            <a:ext cx="982071" cy="1102768"/>
          </a:xfrm>
          <a:prstGeom prst="rect">
            <a:avLst/>
          </a:prstGeom>
        </p:spPr>
      </p:pic>
      <p:sp>
        <p:nvSpPr>
          <p:cNvPr id="91" name="AutoShape 23">
            <a:extLst>
              <a:ext uri="{FF2B5EF4-FFF2-40B4-BE49-F238E27FC236}">
                <a16:creationId xmlns:a16="http://schemas.microsoft.com/office/drawing/2014/main" id="{EADB120B-0938-8E6B-9AF3-BECFB2F0D806}"/>
              </a:ext>
            </a:extLst>
          </p:cNvPr>
          <p:cNvSpPr>
            <a:spLocks noChangeArrowheads="1"/>
          </p:cNvSpPr>
          <p:nvPr/>
        </p:nvSpPr>
        <p:spPr bwMode="auto">
          <a:xfrm>
            <a:off x="261474" y="26726152"/>
            <a:ext cx="25507108" cy="867524"/>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sz="4400" b="1" dirty="0">
                <a:solidFill>
                  <a:schemeClr val="bg1"/>
                </a:solidFill>
                <a:effectLst>
                  <a:outerShdw blurRad="38100" dist="38100" dir="2700000" algn="tl">
                    <a:srgbClr val="000000"/>
                  </a:outerShdw>
                </a:effectLst>
                <a:latin typeface="Verdana" pitchFamily="34" charset="0"/>
              </a:rPr>
              <a:t>	5. Framework for studying causal relationships on water quality change</a:t>
            </a:r>
          </a:p>
        </p:txBody>
      </p:sp>
      <p:sp>
        <p:nvSpPr>
          <p:cNvPr id="92" name="TextBox 3">
            <a:extLst>
              <a:ext uri="{FF2B5EF4-FFF2-40B4-BE49-F238E27FC236}">
                <a16:creationId xmlns:a16="http://schemas.microsoft.com/office/drawing/2014/main" id="{7594619E-BDA5-7328-62DC-F61603610EE3}"/>
              </a:ext>
            </a:extLst>
          </p:cNvPr>
          <p:cNvSpPr txBox="1">
            <a:spLocks noChangeArrowheads="1"/>
          </p:cNvSpPr>
          <p:nvPr/>
        </p:nvSpPr>
        <p:spPr bwMode="auto">
          <a:xfrm>
            <a:off x="12950880" y="13366311"/>
            <a:ext cx="4721960"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dirty="0">
                <a:latin typeface="Arial" panose="020B0604020202020204" pitchFamily="34" charset="0"/>
                <a:cs typeface="Arial" panose="020B0604020202020204" pitchFamily="34" charset="0"/>
              </a:rPr>
              <a:t>Our model consists of 39,104 HRUs based on land use, soil, and land slope variation. To incorporate the agricultural management into simulations, the resolution of </a:t>
            </a:r>
            <a:r>
              <a:rPr lang="en-US" altLang="en-US" sz="2800" b="1" dirty="0">
                <a:latin typeface="Arial" panose="020B0604020202020204" pitchFamily="34" charset="0"/>
                <a:cs typeface="Arial" panose="020B0604020202020204" pitchFamily="34" charset="0"/>
              </a:rPr>
              <a:t>land use and soil data was re-scaled</a:t>
            </a:r>
            <a:r>
              <a:rPr lang="en-US" altLang="en-US" sz="2800" dirty="0">
                <a:latin typeface="Arial" panose="020B0604020202020204" pitchFamily="34" charset="0"/>
                <a:cs typeface="Arial" panose="020B0604020202020204" pitchFamily="34" charset="0"/>
              </a:rPr>
              <a:t> based on the domain of the major agriculture field.</a:t>
            </a:r>
          </a:p>
        </p:txBody>
      </p:sp>
      <p:sp>
        <p:nvSpPr>
          <p:cNvPr id="93" name="TextBox 3">
            <a:extLst>
              <a:ext uri="{FF2B5EF4-FFF2-40B4-BE49-F238E27FC236}">
                <a16:creationId xmlns:a16="http://schemas.microsoft.com/office/drawing/2014/main" id="{CC941312-BE9A-BD05-84AA-DE17313D27A0}"/>
              </a:ext>
            </a:extLst>
          </p:cNvPr>
          <p:cNvSpPr txBox="1">
            <a:spLocks noChangeArrowheads="1"/>
          </p:cNvSpPr>
          <p:nvPr/>
        </p:nvSpPr>
        <p:spPr bwMode="auto">
          <a:xfrm>
            <a:off x="359088" y="27830957"/>
            <a:ext cx="6331624"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dirty="0">
                <a:latin typeface="Arial" panose="020B0604020202020204" pitchFamily="34" charset="0"/>
                <a:cs typeface="Arial" panose="020B0604020202020204" pitchFamily="34" charset="0"/>
              </a:rPr>
              <a:t>Causal learning is used to study the causal relationship between SWAT input and output. We group the daily causal relationships to handle both the spatial and temporal variabilities.</a:t>
            </a:r>
          </a:p>
        </p:txBody>
      </p:sp>
      <p:sp>
        <p:nvSpPr>
          <p:cNvPr id="106" name="TextBox 3">
            <a:extLst>
              <a:ext uri="{FF2B5EF4-FFF2-40B4-BE49-F238E27FC236}">
                <a16:creationId xmlns:a16="http://schemas.microsoft.com/office/drawing/2014/main" id="{DA79E12C-B011-C56C-C3FE-8BDFDE35CF84}"/>
              </a:ext>
            </a:extLst>
          </p:cNvPr>
          <p:cNvSpPr txBox="1">
            <a:spLocks noChangeArrowheads="1"/>
          </p:cNvSpPr>
          <p:nvPr/>
        </p:nvSpPr>
        <p:spPr bwMode="auto">
          <a:xfrm>
            <a:off x="362488" y="30178356"/>
            <a:ext cx="8949524"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b="1" dirty="0">
                <a:latin typeface="Arial" panose="020B0604020202020204" pitchFamily="34" charset="0"/>
                <a:cs typeface="Arial" panose="020B0604020202020204" pitchFamily="34" charset="0"/>
              </a:rPr>
              <a:t>Validation:</a:t>
            </a:r>
          </a:p>
          <a:p>
            <a:pPr marL="514350" indent="-514350" algn="just">
              <a:buAutoNum type="arabicPeriod"/>
            </a:pPr>
            <a:r>
              <a:rPr lang="en-US" altLang="en-US" sz="2800" dirty="0">
                <a:latin typeface="Arial" panose="020B0604020202020204" pitchFamily="34" charset="0"/>
                <a:cs typeface="Arial" panose="020B0604020202020204" pitchFamily="34" charset="0"/>
              </a:rPr>
              <a:t>Numerical validations (cross-validation &amp; data separation)</a:t>
            </a:r>
          </a:p>
          <a:p>
            <a:pPr marL="514350" indent="-514350" algn="just">
              <a:buAutoNum type="arabicPeriod"/>
            </a:pPr>
            <a:r>
              <a:rPr lang="en-US" altLang="en-US" sz="2800" dirty="0">
                <a:latin typeface="Arial" panose="020B0604020202020204" pitchFamily="34" charset="0"/>
                <a:cs typeface="Arial" panose="020B0604020202020204" pitchFamily="34" charset="0"/>
              </a:rPr>
              <a:t>Classification of data type (soil, land surface, etc.)</a:t>
            </a:r>
          </a:p>
          <a:p>
            <a:pPr marL="514350" indent="-514350" algn="just">
              <a:buAutoNum type="arabicPeriod"/>
            </a:pPr>
            <a:r>
              <a:rPr lang="en-US" altLang="en-US" sz="2800" dirty="0">
                <a:latin typeface="Arial" panose="020B0604020202020204" pitchFamily="34" charset="0"/>
                <a:cs typeface="Arial" panose="020B0604020202020204" pitchFamily="34" charset="0"/>
              </a:rPr>
              <a:t>Physical-based expert opinions on significance</a:t>
            </a:r>
          </a:p>
        </p:txBody>
      </p:sp>
      <p:sp>
        <p:nvSpPr>
          <p:cNvPr id="107" name="TextBox 3">
            <a:extLst>
              <a:ext uri="{FF2B5EF4-FFF2-40B4-BE49-F238E27FC236}">
                <a16:creationId xmlns:a16="http://schemas.microsoft.com/office/drawing/2014/main" id="{70B96DCB-67B9-5E96-A7AA-29487BE1B06B}"/>
              </a:ext>
            </a:extLst>
          </p:cNvPr>
          <p:cNvSpPr txBox="1">
            <a:spLocks noChangeArrowheads="1"/>
          </p:cNvSpPr>
          <p:nvPr/>
        </p:nvSpPr>
        <p:spPr bwMode="auto">
          <a:xfrm>
            <a:off x="26022926" y="27707337"/>
            <a:ext cx="13294617"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b="1" dirty="0">
                <a:latin typeface="Arial" panose="020B0604020202020204" pitchFamily="34" charset="0"/>
                <a:cs typeface="Arial" panose="020B0604020202020204" pitchFamily="34" charset="0"/>
              </a:rPr>
              <a:t>Primary Findings</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Confirmed </a:t>
            </a:r>
            <a:r>
              <a:rPr lang="en-US" altLang="en-US" sz="2800" b="1" dirty="0">
                <a:latin typeface="Arial" panose="020B0604020202020204" pitchFamily="34" charset="0"/>
                <a:cs typeface="Arial" panose="020B0604020202020204" pitchFamily="34" charset="0"/>
              </a:rPr>
              <a:t>reservoir influence</a:t>
            </a:r>
            <a:r>
              <a:rPr lang="en-US" altLang="en-US" sz="2800" dirty="0">
                <a:latin typeface="Arial" panose="020B0604020202020204" pitchFamily="34" charset="0"/>
                <a:cs typeface="Arial" panose="020B0604020202020204" pitchFamily="34" charset="0"/>
              </a:rPr>
              <a:t> on river water quality.</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Applied </a:t>
            </a:r>
            <a:r>
              <a:rPr lang="en-US" altLang="en-US" sz="2800" b="1" dirty="0">
                <a:latin typeface="Arial" panose="020B0604020202020204" pitchFamily="34" charset="0"/>
                <a:cs typeface="Arial" panose="020B0604020202020204" pitchFamily="34" charset="0"/>
              </a:rPr>
              <a:t>GNN</a:t>
            </a:r>
            <a:r>
              <a:rPr lang="en-US" altLang="en-US" sz="2800" dirty="0">
                <a:latin typeface="Arial" panose="020B0604020202020204" pitchFamily="34" charset="0"/>
                <a:cs typeface="Arial" panose="020B0604020202020204" pitchFamily="34" charset="0"/>
              </a:rPr>
              <a:t> for water quality monitor data </a:t>
            </a:r>
            <a:r>
              <a:rPr lang="en-US" altLang="en-US" sz="2800" b="1" dirty="0">
                <a:latin typeface="Arial" panose="020B0604020202020204" pitchFamily="34" charset="0"/>
                <a:cs typeface="Arial" panose="020B0604020202020204" pitchFamily="34" charset="0"/>
              </a:rPr>
              <a:t>interpolation </a:t>
            </a:r>
            <a:r>
              <a:rPr lang="en-US" altLang="en-US" sz="2800" dirty="0">
                <a:latin typeface="Arial" panose="020B0604020202020204" pitchFamily="34" charset="0"/>
                <a:cs typeface="Arial" panose="020B0604020202020204" pitchFamily="34" charset="0"/>
              </a:rPr>
              <a:t>improves prediction.</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Proposed </a:t>
            </a:r>
            <a:r>
              <a:rPr lang="en-US" altLang="en-US" sz="2800" b="1" dirty="0">
                <a:latin typeface="Arial" panose="020B0604020202020204" pitchFamily="34" charset="0"/>
                <a:cs typeface="Arial" panose="020B0604020202020204" pitchFamily="34" charset="0"/>
              </a:rPr>
              <a:t>causal learning </a:t>
            </a:r>
            <a:r>
              <a:rPr lang="en-US" altLang="en-US" sz="2800" dirty="0">
                <a:latin typeface="Arial" panose="020B0604020202020204" pitchFamily="34" charset="0"/>
                <a:cs typeface="Arial" panose="020B0604020202020204" pitchFamily="34" charset="0"/>
              </a:rPr>
              <a:t>for the </a:t>
            </a:r>
            <a:r>
              <a:rPr lang="en-US" altLang="en-US" sz="2800" b="1" dirty="0">
                <a:latin typeface="Arial" panose="020B0604020202020204" pitchFamily="34" charset="0"/>
                <a:cs typeface="Arial" panose="020B0604020202020204" pitchFamily="34" charset="0"/>
              </a:rPr>
              <a:t>mechanism</a:t>
            </a:r>
            <a:r>
              <a:rPr lang="en-US" altLang="en-US" sz="2800" dirty="0">
                <a:latin typeface="Arial" panose="020B0604020202020204" pitchFamily="34" charset="0"/>
                <a:cs typeface="Arial" panose="020B0604020202020204" pitchFamily="34" charset="0"/>
              </a:rPr>
              <a:t> of water </a:t>
            </a:r>
            <a:r>
              <a:rPr lang="en-US" altLang="en-US" sz="2800" b="1" dirty="0">
                <a:latin typeface="Arial" panose="020B0604020202020204" pitchFamily="34" charset="0"/>
                <a:cs typeface="Arial" panose="020B0604020202020204" pitchFamily="34" charset="0"/>
              </a:rPr>
              <a:t>quality change</a:t>
            </a:r>
            <a:r>
              <a:rPr lang="en-US" altLang="en-US" sz="2800" dirty="0">
                <a:latin typeface="Arial" panose="020B0604020202020204" pitchFamily="34" charset="0"/>
                <a:cs typeface="Arial" panose="020B0604020202020204" pitchFamily="34" charset="0"/>
              </a:rPr>
              <a:t> can identify important model components.</a:t>
            </a:r>
          </a:p>
        </p:txBody>
      </p:sp>
      <p:sp>
        <p:nvSpPr>
          <p:cNvPr id="108" name="TextBox 3">
            <a:extLst>
              <a:ext uri="{FF2B5EF4-FFF2-40B4-BE49-F238E27FC236}">
                <a16:creationId xmlns:a16="http://schemas.microsoft.com/office/drawing/2014/main" id="{886DA2E6-AC98-71D4-34DE-FE5527DF57A9}"/>
              </a:ext>
            </a:extLst>
          </p:cNvPr>
          <p:cNvSpPr txBox="1">
            <a:spLocks noChangeArrowheads="1"/>
          </p:cNvSpPr>
          <p:nvPr/>
        </p:nvSpPr>
        <p:spPr bwMode="auto">
          <a:xfrm>
            <a:off x="26017955" y="29971942"/>
            <a:ext cx="13031024"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b="1" dirty="0">
                <a:latin typeface="Arial" panose="020B0604020202020204" pitchFamily="34" charset="0"/>
                <a:cs typeface="Arial" panose="020B0604020202020204" pitchFamily="34" charset="0"/>
              </a:rPr>
              <a:t>Ongoing &amp; Future works</a:t>
            </a:r>
          </a:p>
          <a:p>
            <a:pPr marL="457200" indent="-457200" algn="just">
              <a:buFont typeface="Arial" panose="020B0604020202020204" pitchFamily="34" charset="0"/>
              <a:buChar char="•"/>
            </a:pPr>
            <a:r>
              <a:rPr lang="en-US" altLang="en-US" sz="2800" dirty="0">
                <a:solidFill>
                  <a:srgbClr val="FF0000"/>
                </a:solidFill>
                <a:latin typeface="Arial" panose="020B0604020202020204" pitchFamily="34" charset="0"/>
                <a:cs typeface="Arial" panose="020B0604020202020204" pitchFamily="34" charset="0"/>
              </a:rPr>
              <a:t>Check </a:t>
            </a:r>
            <a:r>
              <a:rPr lang="en-US" altLang="en-US" sz="2800" b="1" dirty="0">
                <a:solidFill>
                  <a:srgbClr val="FF0000"/>
                </a:solidFill>
                <a:latin typeface="Arial" panose="020B0604020202020204" pitchFamily="34" charset="0"/>
                <a:cs typeface="Arial" panose="020B0604020202020204" pitchFamily="34" charset="0"/>
              </a:rPr>
              <a:t>Danna’s poster (#24) </a:t>
            </a:r>
            <a:r>
              <a:rPr lang="en-US" altLang="en-US" sz="2800" dirty="0">
                <a:solidFill>
                  <a:srgbClr val="FF0000"/>
                </a:solidFill>
                <a:latin typeface="Arial" panose="020B0604020202020204" pitchFamily="34" charset="0"/>
                <a:cs typeface="Arial" panose="020B0604020202020204" pitchFamily="34" charset="0"/>
              </a:rPr>
              <a:t>about our national AG-reservoir assessment.</a:t>
            </a:r>
          </a:p>
          <a:p>
            <a:pPr marL="457200" indent="-457200" algn="just">
              <a:buFont typeface="Arial" panose="020B0604020202020204" pitchFamily="34" charset="0"/>
              <a:buChar char="•"/>
            </a:pPr>
            <a:r>
              <a:rPr lang="en-US" altLang="en-US" sz="2800" b="1" dirty="0">
                <a:latin typeface="Arial" panose="020B0604020202020204" pitchFamily="34" charset="0"/>
                <a:cs typeface="Arial" panose="020B0604020202020204" pitchFamily="34" charset="0"/>
              </a:rPr>
              <a:t>Integrating</a:t>
            </a:r>
            <a:r>
              <a:rPr lang="en-US" altLang="en-US" sz="2800" dirty="0">
                <a:latin typeface="Arial" panose="020B0604020202020204" pitchFamily="34" charset="0"/>
                <a:cs typeface="Arial" panose="020B0604020202020204" pitchFamily="34" charset="0"/>
              </a:rPr>
              <a:t> and </a:t>
            </a:r>
            <a:r>
              <a:rPr lang="en-US" altLang="en-US" sz="2800" b="1" dirty="0">
                <a:latin typeface="Arial" panose="020B0604020202020204" pitchFamily="34" charset="0"/>
                <a:cs typeface="Arial" panose="020B0604020202020204" pitchFamily="34" charset="0"/>
              </a:rPr>
              <a:t>interpolating</a:t>
            </a:r>
            <a:r>
              <a:rPr lang="en-US" altLang="en-US" sz="2800" dirty="0">
                <a:latin typeface="Arial" panose="020B0604020202020204" pitchFamily="34" charset="0"/>
                <a:cs typeface="Arial" panose="020B0604020202020204" pitchFamily="34" charset="0"/>
              </a:rPr>
              <a:t> water quality data for hydrological model use.</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Finish a full-calibrated SWAT model with an integrated reservoir model by the integrated and improved water quality monitor data.</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Building a general applied </a:t>
            </a:r>
            <a:r>
              <a:rPr lang="en-US" altLang="en-US" sz="2800" b="1" dirty="0">
                <a:latin typeface="Arial" panose="020B0604020202020204" pitchFamily="34" charset="0"/>
                <a:cs typeface="Arial" panose="020B0604020202020204" pitchFamily="34" charset="0"/>
              </a:rPr>
              <a:t>temporal-spatial causal learning </a:t>
            </a:r>
            <a:r>
              <a:rPr lang="en-US" altLang="en-US" sz="2800" dirty="0">
                <a:latin typeface="Arial" panose="020B0604020202020204" pitchFamily="34" charset="0"/>
                <a:cs typeface="Arial" panose="020B0604020202020204" pitchFamily="34" charset="0"/>
              </a:rPr>
              <a:t>framework.</a:t>
            </a:r>
          </a:p>
        </p:txBody>
      </p:sp>
      <p:sp>
        <p:nvSpPr>
          <p:cNvPr id="9" name="TextBox 3">
            <a:extLst>
              <a:ext uri="{FF2B5EF4-FFF2-40B4-BE49-F238E27FC236}">
                <a16:creationId xmlns:a16="http://schemas.microsoft.com/office/drawing/2014/main" id="{DCF5EFBB-A16E-CFAA-91E4-33C3495AE3BD}"/>
              </a:ext>
            </a:extLst>
          </p:cNvPr>
          <p:cNvSpPr txBox="1">
            <a:spLocks noChangeArrowheads="1"/>
          </p:cNvSpPr>
          <p:nvPr/>
        </p:nvSpPr>
        <p:spPr bwMode="auto">
          <a:xfrm>
            <a:off x="39379600" y="27741817"/>
            <a:ext cx="4152511" cy="3108543"/>
          </a:xfrm>
          <a:prstGeom prst="rect">
            <a:avLst/>
          </a:prstGeom>
          <a:solidFill>
            <a:schemeClr val="bg2">
              <a:lumMod val="20000"/>
              <a:lumOff val="80000"/>
            </a:schemeClr>
          </a:solidFill>
          <a:ln>
            <a:noFill/>
          </a:ln>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b="1" dirty="0">
                <a:latin typeface="Arial" panose="020B0604020202020204" pitchFamily="34" charset="0"/>
                <a:cs typeface="Arial" panose="020B0604020202020204" pitchFamily="34" charset="0"/>
              </a:rPr>
              <a:t>Acknowledgment</a:t>
            </a:r>
          </a:p>
          <a:p>
            <a:r>
              <a:rPr lang="en-US" altLang="en-US" sz="2800" dirty="0">
                <a:latin typeface="Arial" panose="020B0604020202020204" pitchFamily="34" charset="0"/>
                <a:cs typeface="Arial" panose="020B0604020202020204" pitchFamily="34" charset="0"/>
              </a:rPr>
              <a:t>This work is funded by the Engineering With Nature program in the US Army Corps of Engineers, Award #W912HZ-21-2-0040</a:t>
            </a:r>
          </a:p>
        </p:txBody>
      </p:sp>
      <p:sp>
        <p:nvSpPr>
          <p:cNvPr id="10" name="TextBox 3">
            <a:extLst>
              <a:ext uri="{FF2B5EF4-FFF2-40B4-BE49-F238E27FC236}">
                <a16:creationId xmlns:a16="http://schemas.microsoft.com/office/drawing/2014/main" id="{2F232240-D443-9187-8F0D-08D45B7864E8}"/>
              </a:ext>
            </a:extLst>
          </p:cNvPr>
          <p:cNvSpPr txBox="1">
            <a:spLocks noChangeArrowheads="1"/>
          </p:cNvSpPr>
          <p:nvPr/>
        </p:nvSpPr>
        <p:spPr bwMode="auto">
          <a:xfrm>
            <a:off x="9027622" y="32120973"/>
            <a:ext cx="165179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1800" b="1" dirty="0">
                <a:latin typeface="Arial" panose="020B0604020202020204" pitchFamily="34" charset="0"/>
                <a:cs typeface="Arial" panose="020B0604020202020204" pitchFamily="34" charset="0"/>
              </a:rPr>
              <a:t>Further reading</a:t>
            </a:r>
            <a:r>
              <a:rPr lang="en-US" altLang="en-US" sz="1800" dirty="0">
                <a:latin typeface="Arial" panose="020B0604020202020204" pitchFamily="34" charset="0"/>
                <a:cs typeface="Arial" panose="020B0604020202020204" pitchFamily="34" charset="0"/>
              </a:rPr>
              <a:t>: Sheth et al., 2022. Causal Discovery for Feature Selection in Physical Process-Based Hydrological Systems, in: 2022 IEEE International Conference on Big Data, pp. 5568–5577. </a:t>
            </a:r>
            <a:r>
              <a:rPr lang="en-US" altLang="en-US" sz="1800" dirty="0">
                <a:latin typeface="Arial" panose="020B0604020202020204" pitchFamily="34" charset="0"/>
                <a:cs typeface="Arial" panose="020B0604020202020204" pitchFamily="34" charset="0"/>
                <a:hlinkClick r:id="rId21"/>
              </a:rPr>
              <a:t>https://doi.org/10.1109/BigData55660.2022.10020794</a:t>
            </a:r>
            <a:r>
              <a:rPr lang="en-US" altLang="en-US" sz="1800" dirty="0">
                <a:latin typeface="Arial" panose="020B0604020202020204" pitchFamily="34" charset="0"/>
                <a:cs typeface="Arial" panose="020B0604020202020204" pitchFamily="34" charset="0"/>
              </a:rPr>
              <a:t> </a:t>
            </a:r>
          </a:p>
        </p:txBody>
      </p:sp>
      <p:sp>
        <p:nvSpPr>
          <p:cNvPr id="8" name="AutoShape 16">
            <a:extLst>
              <a:ext uri="{FF2B5EF4-FFF2-40B4-BE49-F238E27FC236}">
                <a16:creationId xmlns:a16="http://schemas.microsoft.com/office/drawing/2014/main" id="{FBD2F341-26F5-F909-30D4-1F62193B27B6}"/>
              </a:ext>
            </a:extLst>
          </p:cNvPr>
          <p:cNvSpPr>
            <a:spLocks noChangeArrowheads="1"/>
          </p:cNvSpPr>
          <p:nvPr/>
        </p:nvSpPr>
        <p:spPr bwMode="auto">
          <a:xfrm>
            <a:off x="361785" y="13210373"/>
            <a:ext cx="4857556" cy="1068713"/>
          </a:xfrm>
          <a:prstGeom prst="roundRect">
            <a:avLst/>
          </a:prstGeom>
          <a:solidFill>
            <a:schemeClr val="bg2">
              <a:lumMod val="20000"/>
              <a:lumOff val="80000"/>
            </a:schemeClr>
          </a:solidFill>
          <a:ln w="50800">
            <a:noFill/>
            <a:round/>
            <a:headEnd/>
            <a:tailEnd/>
          </a:ln>
          <a:effectLst/>
        </p:spPr>
        <p:txBody>
          <a:bodyPr wrap="none" lIns="43752" tIns="21120" rIns="43752" bIns="21120" anchor="ctr"/>
          <a:lstStyle/>
          <a:p>
            <a:pPr algn="ctr" defTabSz="412752" eaLnBrk="0" hangingPunct="0">
              <a:defRPr/>
            </a:pPr>
            <a:r>
              <a:rPr lang="en-US" sz="2800" b="1" dirty="0">
                <a:solidFill>
                  <a:sysClr val="windowText" lastClr="000000"/>
                </a:solidFill>
                <a:latin typeface="Verdana" pitchFamily="34" charset="0"/>
              </a:rPr>
              <a:t>SWAT Model </a:t>
            </a:r>
            <a:br>
              <a:rPr lang="en-US" sz="2800" b="1" dirty="0">
                <a:solidFill>
                  <a:sysClr val="windowText" lastClr="000000"/>
                </a:solidFill>
                <a:latin typeface="Verdana" pitchFamily="34" charset="0"/>
              </a:rPr>
            </a:br>
            <a:r>
              <a:rPr lang="en-US" sz="2800" b="1" dirty="0">
                <a:solidFill>
                  <a:sysClr val="windowText" lastClr="000000"/>
                </a:solidFill>
                <a:latin typeface="Verdana" pitchFamily="34" charset="0"/>
              </a:rPr>
              <a:t>Development</a:t>
            </a:r>
          </a:p>
        </p:txBody>
      </p:sp>
      <p:sp>
        <p:nvSpPr>
          <p:cNvPr id="11" name="AutoShape 23">
            <a:extLst>
              <a:ext uri="{FF2B5EF4-FFF2-40B4-BE49-F238E27FC236}">
                <a16:creationId xmlns:a16="http://schemas.microsoft.com/office/drawing/2014/main" id="{09601D6C-BBFE-4579-31A7-B7067BE892B8}"/>
              </a:ext>
            </a:extLst>
          </p:cNvPr>
          <p:cNvSpPr>
            <a:spLocks noChangeArrowheads="1"/>
          </p:cNvSpPr>
          <p:nvPr/>
        </p:nvSpPr>
        <p:spPr bwMode="auto">
          <a:xfrm>
            <a:off x="26022926" y="26726152"/>
            <a:ext cx="17606801" cy="867525"/>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sz="4400" b="1" dirty="0">
                <a:solidFill>
                  <a:schemeClr val="bg1"/>
                </a:solidFill>
                <a:effectLst>
                  <a:outerShdw blurRad="38100" dist="38100" dir="2700000" algn="tl">
                    <a:srgbClr val="000000"/>
                  </a:outerShdw>
                </a:effectLst>
                <a:latin typeface="Verdana" pitchFamily="34" charset="0"/>
              </a:rPr>
              <a:t>6. Conclusions</a:t>
            </a:r>
          </a:p>
        </p:txBody>
      </p:sp>
      <p:pic>
        <p:nvPicPr>
          <p:cNvPr id="16" name="Picture 15" descr="A black and white logo&#10;&#10;Description automatically generated">
            <a:extLst>
              <a:ext uri="{FF2B5EF4-FFF2-40B4-BE49-F238E27FC236}">
                <a16:creationId xmlns:a16="http://schemas.microsoft.com/office/drawing/2014/main" id="{6B8CBDF5-26D9-9B0E-1026-11BBEF48E3B8}"/>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576274" y="514949"/>
            <a:ext cx="3695684" cy="2809201"/>
          </a:xfrm>
          <a:prstGeom prst="rect">
            <a:avLst/>
          </a:prstGeom>
        </p:spPr>
      </p:pic>
      <p:sp>
        <p:nvSpPr>
          <p:cNvPr id="18" name="AutoShape 23">
            <a:extLst>
              <a:ext uri="{FF2B5EF4-FFF2-40B4-BE49-F238E27FC236}">
                <a16:creationId xmlns:a16="http://schemas.microsoft.com/office/drawing/2014/main" id="{F4D9842B-F6F4-FEB9-62E7-0F4AD17A07D3}"/>
              </a:ext>
            </a:extLst>
          </p:cNvPr>
          <p:cNvSpPr>
            <a:spLocks noChangeArrowheads="1"/>
          </p:cNvSpPr>
          <p:nvPr/>
        </p:nvSpPr>
        <p:spPr bwMode="auto">
          <a:xfrm>
            <a:off x="17289751" y="5486400"/>
            <a:ext cx="11123871" cy="962362"/>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sz="4400" b="1" dirty="0">
                <a:solidFill>
                  <a:schemeClr val="bg1"/>
                </a:solidFill>
                <a:effectLst>
                  <a:outerShdw blurRad="38100" dist="38100" dir="2700000" algn="tl">
                    <a:srgbClr val="000000"/>
                  </a:outerShdw>
                </a:effectLst>
                <a:latin typeface="Verdana" pitchFamily="34" charset="0"/>
              </a:rPr>
              <a:t>	2. </a:t>
            </a:r>
            <a:r>
              <a:rPr lang="en-US" altLang="zh-CN" sz="4400" b="1" dirty="0">
                <a:solidFill>
                  <a:schemeClr val="bg1"/>
                </a:solidFill>
                <a:effectLst>
                  <a:outerShdw blurRad="38100" dist="38100" dir="2700000" algn="tl">
                    <a:srgbClr val="000000"/>
                  </a:outerShdw>
                </a:effectLst>
                <a:latin typeface="Verdana" pitchFamily="34" charset="0"/>
              </a:rPr>
              <a:t>Project overview</a:t>
            </a:r>
            <a:endParaRPr lang="en-US" sz="4400" b="1" dirty="0">
              <a:solidFill>
                <a:schemeClr val="bg1"/>
              </a:solidFill>
              <a:effectLst>
                <a:outerShdw blurRad="38100" dist="38100" dir="2700000" algn="tl">
                  <a:srgbClr val="000000"/>
                </a:outerShdw>
              </a:effectLst>
              <a:latin typeface="Verdana" pitchFamily="34" charset="0"/>
            </a:endParaRPr>
          </a:p>
        </p:txBody>
      </p:sp>
      <p:sp>
        <p:nvSpPr>
          <p:cNvPr id="19" name="AutoShape 16">
            <a:extLst>
              <a:ext uri="{FF2B5EF4-FFF2-40B4-BE49-F238E27FC236}">
                <a16:creationId xmlns:a16="http://schemas.microsoft.com/office/drawing/2014/main" id="{B146435E-0178-E147-AC4C-C37A0C2B7FD9}"/>
              </a:ext>
            </a:extLst>
          </p:cNvPr>
          <p:cNvSpPr>
            <a:spLocks noChangeArrowheads="1"/>
          </p:cNvSpPr>
          <p:nvPr/>
        </p:nvSpPr>
        <p:spPr bwMode="auto">
          <a:xfrm>
            <a:off x="323685" y="18947975"/>
            <a:ext cx="4857556" cy="1068713"/>
          </a:xfrm>
          <a:prstGeom prst="roundRect">
            <a:avLst/>
          </a:prstGeom>
          <a:solidFill>
            <a:schemeClr val="bg2">
              <a:lumMod val="20000"/>
              <a:lumOff val="80000"/>
            </a:schemeClr>
          </a:solidFill>
          <a:ln w="50800">
            <a:noFill/>
            <a:round/>
            <a:headEnd/>
            <a:tailEnd/>
          </a:ln>
          <a:effectLst/>
        </p:spPr>
        <p:txBody>
          <a:bodyPr wrap="none" lIns="43752" tIns="21120" rIns="43752" bIns="21120" anchor="ctr"/>
          <a:lstStyle/>
          <a:p>
            <a:pPr algn="ctr" defTabSz="412752" eaLnBrk="0" hangingPunct="0">
              <a:defRPr/>
            </a:pPr>
            <a:r>
              <a:rPr lang="en-US" sz="2800" b="1" dirty="0">
                <a:solidFill>
                  <a:sysClr val="windowText" lastClr="000000"/>
                </a:solidFill>
                <a:latin typeface="Verdana" pitchFamily="34" charset="0"/>
              </a:rPr>
              <a:t>Model Calibration</a:t>
            </a:r>
          </a:p>
        </p:txBody>
      </p:sp>
      <p:sp>
        <p:nvSpPr>
          <p:cNvPr id="20" name="AutoShape 16">
            <a:extLst>
              <a:ext uri="{FF2B5EF4-FFF2-40B4-BE49-F238E27FC236}">
                <a16:creationId xmlns:a16="http://schemas.microsoft.com/office/drawing/2014/main" id="{ABD4C7A7-C539-D6EB-D249-CD4040CB3254}"/>
              </a:ext>
            </a:extLst>
          </p:cNvPr>
          <p:cNvSpPr>
            <a:spLocks noChangeArrowheads="1"/>
          </p:cNvSpPr>
          <p:nvPr/>
        </p:nvSpPr>
        <p:spPr bwMode="auto">
          <a:xfrm>
            <a:off x="11757182" y="18947975"/>
            <a:ext cx="5368627" cy="1068713"/>
          </a:xfrm>
          <a:prstGeom prst="roundRect">
            <a:avLst/>
          </a:prstGeom>
          <a:solidFill>
            <a:schemeClr val="bg2">
              <a:lumMod val="20000"/>
              <a:lumOff val="80000"/>
            </a:schemeClr>
          </a:solidFill>
          <a:ln w="50800">
            <a:noFill/>
            <a:round/>
            <a:headEnd/>
            <a:tailEnd/>
          </a:ln>
          <a:effectLst/>
        </p:spPr>
        <p:txBody>
          <a:bodyPr wrap="none" lIns="43752" tIns="21120" rIns="43752" bIns="21120" anchor="ctr"/>
          <a:lstStyle/>
          <a:p>
            <a:pPr algn="ctr" defTabSz="412752" eaLnBrk="0" hangingPunct="0">
              <a:defRPr/>
            </a:pPr>
            <a:r>
              <a:rPr lang="en-US" sz="2800" b="1" dirty="0">
                <a:solidFill>
                  <a:sysClr val="windowText" lastClr="000000"/>
                </a:solidFill>
                <a:latin typeface="Verdana" pitchFamily="34" charset="0"/>
              </a:rPr>
              <a:t>Water quality change</a:t>
            </a:r>
          </a:p>
          <a:p>
            <a:pPr algn="ctr" defTabSz="412752" eaLnBrk="0" hangingPunct="0">
              <a:defRPr/>
            </a:pPr>
            <a:r>
              <a:rPr lang="en-US" sz="2800" b="1" dirty="0">
                <a:solidFill>
                  <a:sysClr val="windowText" lastClr="000000"/>
                </a:solidFill>
                <a:latin typeface="Verdana" pitchFamily="34" charset="0"/>
              </a:rPr>
              <a:t>due to dam control</a:t>
            </a:r>
          </a:p>
        </p:txBody>
      </p:sp>
      <p:cxnSp>
        <p:nvCxnSpPr>
          <p:cNvPr id="23" name="Straight Connector 22">
            <a:extLst>
              <a:ext uri="{FF2B5EF4-FFF2-40B4-BE49-F238E27FC236}">
                <a16:creationId xmlns:a16="http://schemas.microsoft.com/office/drawing/2014/main" id="{5C66E994-7416-1B8D-117B-34797B7E8D49}"/>
              </a:ext>
            </a:extLst>
          </p:cNvPr>
          <p:cNvCxnSpPr/>
          <p:nvPr/>
        </p:nvCxnSpPr>
        <p:spPr>
          <a:xfrm>
            <a:off x="361785" y="18775312"/>
            <a:ext cx="31943922" cy="0"/>
          </a:xfrm>
          <a:prstGeom prst="line">
            <a:avLst/>
          </a:prstGeom>
          <a:ln>
            <a:solidFill>
              <a:srgbClr val="A51E36"/>
            </a:solidFill>
          </a:ln>
        </p:spPr>
        <p:style>
          <a:lnRef idx="1">
            <a:schemeClr val="accent1"/>
          </a:lnRef>
          <a:fillRef idx="0">
            <a:schemeClr val="accent1"/>
          </a:fillRef>
          <a:effectRef idx="0">
            <a:schemeClr val="accent1"/>
          </a:effectRef>
          <a:fontRef idx="minor">
            <a:schemeClr val="tx1"/>
          </a:fontRef>
        </p:style>
      </p:cxnSp>
      <p:sp>
        <p:nvSpPr>
          <p:cNvPr id="24" name="AutoShape 16">
            <a:extLst>
              <a:ext uri="{FF2B5EF4-FFF2-40B4-BE49-F238E27FC236}">
                <a16:creationId xmlns:a16="http://schemas.microsoft.com/office/drawing/2014/main" id="{9345AE8F-B131-9765-0161-BF3AB97CCDE6}"/>
              </a:ext>
            </a:extLst>
          </p:cNvPr>
          <p:cNvSpPr>
            <a:spLocks noChangeArrowheads="1"/>
          </p:cNvSpPr>
          <p:nvPr/>
        </p:nvSpPr>
        <p:spPr bwMode="auto">
          <a:xfrm>
            <a:off x="32613600" y="12068498"/>
            <a:ext cx="10782295" cy="1434661"/>
          </a:xfrm>
          <a:prstGeom prst="roundRect">
            <a:avLst/>
          </a:prstGeom>
          <a:solidFill>
            <a:srgbClr val="A51E36"/>
          </a:solidFill>
          <a:ln w="50800">
            <a:noFill/>
            <a:round/>
            <a:headEnd/>
            <a:tailEnd/>
          </a:ln>
          <a:effectLst>
            <a:outerShdw sx="1000" sy="1000" algn="ctr" rotWithShape="0">
              <a:srgbClr val="787878"/>
            </a:outerShdw>
          </a:effectLst>
        </p:spPr>
        <p:txBody>
          <a:bodyPr wrap="none" lIns="43752" tIns="21120" rIns="43752" bIns="21120" anchor="ctr"/>
          <a:lstStyle/>
          <a:p>
            <a:pPr algn="ctr" defTabSz="412752" eaLnBrk="0" hangingPunct="0">
              <a:defRPr/>
            </a:pPr>
            <a:r>
              <a:rPr lang="en-US" altLang="zh-CN" sz="4400" b="1" dirty="0">
                <a:solidFill>
                  <a:schemeClr val="bg1"/>
                </a:solidFill>
                <a:effectLst>
                  <a:outerShdw blurRad="38100" dist="38100" dir="2700000" algn="tl">
                    <a:srgbClr val="000000"/>
                  </a:outerShdw>
                </a:effectLst>
                <a:latin typeface="Verdana" pitchFamily="34" charset="0"/>
              </a:rPr>
              <a:t>4. GNN for increasing water </a:t>
            </a:r>
          </a:p>
          <a:p>
            <a:pPr algn="ctr" defTabSz="412752" eaLnBrk="0" hangingPunct="0">
              <a:defRPr/>
            </a:pPr>
            <a:r>
              <a:rPr lang="en-US" altLang="zh-CN" sz="4400" b="1" dirty="0">
                <a:solidFill>
                  <a:schemeClr val="bg1"/>
                </a:solidFill>
                <a:effectLst>
                  <a:outerShdw blurRad="38100" dist="38100" dir="2700000" algn="tl">
                    <a:srgbClr val="000000"/>
                  </a:outerShdw>
                </a:effectLst>
                <a:latin typeface="Verdana" pitchFamily="34" charset="0"/>
              </a:rPr>
              <a:t>quality observations</a:t>
            </a:r>
            <a:endParaRPr lang="en-US" sz="4400" b="1" dirty="0">
              <a:solidFill>
                <a:schemeClr val="bg1"/>
              </a:solidFill>
              <a:effectLst>
                <a:outerShdw blurRad="38100" dist="38100" dir="2700000" algn="tl">
                  <a:srgbClr val="000000"/>
                </a:outerShdw>
              </a:effectLst>
              <a:latin typeface="Verdana" pitchFamily="34" charset="0"/>
            </a:endParaRPr>
          </a:p>
        </p:txBody>
      </p:sp>
      <p:pic>
        <p:nvPicPr>
          <p:cNvPr id="25" name="Picture 24" descr="A map of different colors&#10;&#10;Description automatically generated">
            <a:extLst>
              <a:ext uri="{FF2B5EF4-FFF2-40B4-BE49-F238E27FC236}">
                <a16:creationId xmlns:a16="http://schemas.microsoft.com/office/drawing/2014/main" id="{48D9A223-75F5-402C-11A0-DE7CF4064DD5}"/>
              </a:ext>
            </a:extLst>
          </p:cNvPr>
          <p:cNvPicPr>
            <a:picLocks noChangeAspect="1"/>
          </p:cNvPicPr>
          <p:nvPr/>
        </p:nvPicPr>
        <p:blipFill>
          <a:blip r:embed="rId23"/>
          <a:stretch>
            <a:fillRect/>
          </a:stretch>
        </p:blipFill>
        <p:spPr>
          <a:xfrm>
            <a:off x="32988044" y="17782402"/>
            <a:ext cx="2384236" cy="1835573"/>
          </a:xfrm>
          <a:prstGeom prst="rect">
            <a:avLst/>
          </a:prstGeom>
        </p:spPr>
      </p:pic>
      <p:pic>
        <p:nvPicPr>
          <p:cNvPr id="27" name="Picture 26" descr="A picture containing text, screenshot, parallel, rectangle&#10;&#10;Description automatically generated">
            <a:extLst>
              <a:ext uri="{FF2B5EF4-FFF2-40B4-BE49-F238E27FC236}">
                <a16:creationId xmlns:a16="http://schemas.microsoft.com/office/drawing/2014/main" id="{6E43B170-7118-50C5-B8F5-A2738E529F30}"/>
              </a:ext>
            </a:extLst>
          </p:cNvPr>
          <p:cNvPicPr>
            <a:picLocks noChangeAspect="1"/>
          </p:cNvPicPr>
          <p:nvPr/>
        </p:nvPicPr>
        <p:blipFill rotWithShape="1">
          <a:blip r:embed="rId24"/>
          <a:srcRect t="3457"/>
          <a:stretch/>
        </p:blipFill>
        <p:spPr bwMode="auto">
          <a:xfrm>
            <a:off x="40835773" y="17767516"/>
            <a:ext cx="2132527" cy="2059795"/>
          </a:xfrm>
          <a:prstGeom prst="rect">
            <a:avLst/>
          </a:prstGeom>
          <a:ln>
            <a:noFill/>
          </a:ln>
          <a:extLst>
            <a:ext uri="{53640926-AAD7-44D8-BBD7-CCE9431645EC}">
              <a14:shadowObscured xmlns:a14="http://schemas.microsoft.com/office/drawing/2010/main"/>
            </a:ext>
          </a:extLst>
        </p:spPr>
      </p:pic>
      <p:pic>
        <p:nvPicPr>
          <p:cNvPr id="30" name="Picture 29" descr="A diagram of a network&#10;&#10;Description automatically generated with medium confidence">
            <a:extLst>
              <a:ext uri="{FF2B5EF4-FFF2-40B4-BE49-F238E27FC236}">
                <a16:creationId xmlns:a16="http://schemas.microsoft.com/office/drawing/2014/main" id="{8ED7FEA6-6D49-AC69-8052-D02F53E16175}"/>
              </a:ext>
            </a:extLst>
          </p:cNvPr>
          <p:cNvPicPr>
            <a:picLocks noChangeAspect="1"/>
          </p:cNvPicPr>
          <p:nvPr/>
        </p:nvPicPr>
        <p:blipFill>
          <a:blip r:embed="rId25"/>
          <a:stretch>
            <a:fillRect/>
          </a:stretch>
        </p:blipFill>
        <p:spPr>
          <a:xfrm>
            <a:off x="37220887" y="17851697"/>
            <a:ext cx="1766278" cy="1766278"/>
          </a:xfrm>
          <a:prstGeom prst="rect">
            <a:avLst/>
          </a:prstGeom>
        </p:spPr>
      </p:pic>
      <p:pic>
        <p:nvPicPr>
          <p:cNvPr id="32" name="Picture 31">
            <a:extLst>
              <a:ext uri="{FF2B5EF4-FFF2-40B4-BE49-F238E27FC236}">
                <a16:creationId xmlns:a16="http://schemas.microsoft.com/office/drawing/2014/main" id="{947FA220-7819-1FC9-D773-0E19F767F47D}"/>
              </a:ext>
            </a:extLst>
          </p:cNvPr>
          <p:cNvPicPr>
            <a:picLocks noChangeAspect="1"/>
          </p:cNvPicPr>
          <p:nvPr/>
        </p:nvPicPr>
        <p:blipFill>
          <a:blip r:embed="rId26"/>
          <a:stretch>
            <a:fillRect/>
          </a:stretch>
        </p:blipFill>
        <p:spPr>
          <a:xfrm>
            <a:off x="32829658" y="20045604"/>
            <a:ext cx="8426188" cy="3166760"/>
          </a:xfrm>
          <a:prstGeom prst="rect">
            <a:avLst/>
          </a:prstGeom>
        </p:spPr>
      </p:pic>
      <p:pic>
        <p:nvPicPr>
          <p:cNvPr id="34" name="Picture 33">
            <a:extLst>
              <a:ext uri="{FF2B5EF4-FFF2-40B4-BE49-F238E27FC236}">
                <a16:creationId xmlns:a16="http://schemas.microsoft.com/office/drawing/2014/main" id="{DAADAEF9-805E-8374-D901-32251F9496B5}"/>
              </a:ext>
            </a:extLst>
          </p:cNvPr>
          <p:cNvPicPr>
            <a:picLocks noChangeAspect="1"/>
          </p:cNvPicPr>
          <p:nvPr/>
        </p:nvPicPr>
        <p:blipFill rotWithShape="1">
          <a:blip r:embed="rId27"/>
          <a:srcRect l="11924" r="10025" b="20753"/>
          <a:stretch/>
        </p:blipFill>
        <p:spPr>
          <a:xfrm>
            <a:off x="32829658" y="23740336"/>
            <a:ext cx="5486400" cy="2885363"/>
          </a:xfrm>
          <a:prstGeom prst="rect">
            <a:avLst/>
          </a:prstGeom>
        </p:spPr>
      </p:pic>
      <p:pic>
        <p:nvPicPr>
          <p:cNvPr id="36" name="Picture 35" descr="A graph of a performance comparison&#10;&#10;Description automatically generated">
            <a:extLst>
              <a:ext uri="{FF2B5EF4-FFF2-40B4-BE49-F238E27FC236}">
                <a16:creationId xmlns:a16="http://schemas.microsoft.com/office/drawing/2014/main" id="{5B07A061-58AD-CCDC-61AB-270D3900E7A1}"/>
              </a:ext>
            </a:extLst>
          </p:cNvPr>
          <p:cNvPicPr>
            <a:picLocks noChangeAspect="1"/>
          </p:cNvPicPr>
          <p:nvPr/>
        </p:nvPicPr>
        <p:blipFill rotWithShape="1">
          <a:blip r:embed="rId28"/>
          <a:srcRect l="59314" t="13326" r="10274" b="59423"/>
          <a:stretch/>
        </p:blipFill>
        <p:spPr>
          <a:xfrm>
            <a:off x="40599500" y="24128412"/>
            <a:ext cx="1654119" cy="889333"/>
          </a:xfrm>
          <a:prstGeom prst="rect">
            <a:avLst/>
          </a:prstGeom>
        </p:spPr>
      </p:pic>
      <p:sp>
        <p:nvSpPr>
          <p:cNvPr id="37" name="TextBox 36">
            <a:extLst>
              <a:ext uri="{FF2B5EF4-FFF2-40B4-BE49-F238E27FC236}">
                <a16:creationId xmlns:a16="http://schemas.microsoft.com/office/drawing/2014/main" id="{F3D2931E-9F78-BDC9-9DD4-203710DD9C24}"/>
              </a:ext>
            </a:extLst>
          </p:cNvPr>
          <p:cNvSpPr txBox="1"/>
          <p:nvPr/>
        </p:nvSpPr>
        <p:spPr>
          <a:xfrm>
            <a:off x="41288199" y="21138585"/>
            <a:ext cx="2324236" cy="2315827"/>
          </a:xfrm>
          <a:prstGeom prst="rect">
            <a:avLst/>
          </a:prstGeom>
          <a:noFill/>
        </p:spPr>
        <p:txBody>
          <a:bodyPr wrap="square" rtlCol="0">
            <a:spAutoFit/>
          </a:bodyPr>
          <a:lstStyle/>
          <a:p>
            <a:pPr>
              <a:lnSpc>
                <a:spcPct val="150000"/>
              </a:lnSpc>
            </a:pPr>
            <a:r>
              <a:rPr lang="en-US" altLang="zh-CN" sz="1400" dirty="0"/>
              <a:t>Blocked data: 25%, point missing</a:t>
            </a:r>
          </a:p>
          <a:p>
            <a:pPr>
              <a:lnSpc>
                <a:spcPct val="150000"/>
              </a:lnSpc>
            </a:pPr>
            <a:r>
              <a:rPr lang="en-US" altLang="zh-CN" sz="1400" dirty="0"/>
              <a:t>Node: 13 (USGS 04190000 )</a:t>
            </a:r>
          </a:p>
          <a:p>
            <a:pPr>
              <a:lnSpc>
                <a:spcPct val="150000"/>
              </a:lnSpc>
            </a:pPr>
            <a:r>
              <a:rPr lang="en-US" altLang="zh-CN" sz="1400" dirty="0"/>
              <a:t>Train during: 04/15/2015 – 03/02/2021</a:t>
            </a:r>
          </a:p>
          <a:p>
            <a:pPr>
              <a:lnSpc>
                <a:spcPct val="150000"/>
              </a:lnSpc>
            </a:pPr>
            <a:r>
              <a:rPr lang="en-US" altLang="zh-CN" sz="1400" dirty="0"/>
              <a:t>Testing during: 03/03/2021 – 09/09/2021</a:t>
            </a:r>
            <a:endParaRPr lang="en-US" sz="1400" dirty="0"/>
          </a:p>
        </p:txBody>
      </p:sp>
      <p:sp>
        <p:nvSpPr>
          <p:cNvPr id="48" name="TextBox 3">
            <a:extLst>
              <a:ext uri="{FF2B5EF4-FFF2-40B4-BE49-F238E27FC236}">
                <a16:creationId xmlns:a16="http://schemas.microsoft.com/office/drawing/2014/main" id="{3D4633F6-E4C2-0A42-F88B-2AD4EEA7FEFD}"/>
              </a:ext>
            </a:extLst>
          </p:cNvPr>
          <p:cNvSpPr txBox="1">
            <a:spLocks noChangeArrowheads="1"/>
          </p:cNvSpPr>
          <p:nvPr/>
        </p:nvSpPr>
        <p:spPr bwMode="auto">
          <a:xfrm>
            <a:off x="32588384" y="13550896"/>
            <a:ext cx="10941031"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r>
              <a:rPr lang="en-US" altLang="en-US" sz="2800" dirty="0">
                <a:latin typeface="Arial" panose="020B0604020202020204" pitchFamily="34" charset="0"/>
                <a:cs typeface="Arial" panose="020B0604020202020204" pitchFamily="34" charset="0"/>
              </a:rPr>
              <a:t>Water quality observation in Trinity River Basin 1990-2021:</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21,175 sediment records (34/station, 5.33% daily coverage)</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75,596 nitrogen records (126/station, 5.14% daily coverage)</a:t>
            </a:r>
          </a:p>
          <a:p>
            <a:pPr marL="457200" indent="-457200" algn="just">
              <a:buFont typeface="Arial" panose="020B0604020202020204" pitchFamily="34" charset="0"/>
              <a:buChar char="•"/>
            </a:pPr>
            <a:r>
              <a:rPr lang="en-US" altLang="en-US" sz="2800" dirty="0">
                <a:latin typeface="Arial" panose="020B0604020202020204" pitchFamily="34" charset="0"/>
                <a:cs typeface="Arial" panose="020B0604020202020204" pitchFamily="34" charset="0"/>
              </a:rPr>
              <a:t>21,175 sediment records (34/station, 5.33% daily coverage)</a:t>
            </a:r>
          </a:p>
          <a:p>
            <a:pPr algn="just"/>
            <a:r>
              <a:rPr lang="en-US" altLang="en-US" sz="2800" dirty="0">
                <a:latin typeface="Arial" panose="020B0604020202020204" pitchFamily="34" charset="0"/>
                <a:cs typeface="Arial" panose="020B0604020202020204" pitchFamily="34" charset="0"/>
              </a:rPr>
              <a:t>No tools currently </a:t>
            </a:r>
            <a:r>
              <a:rPr lang="en-US" altLang="en-US" sz="2800" b="1" dirty="0">
                <a:latin typeface="Arial" panose="020B0604020202020204" pitchFamily="34" charset="0"/>
                <a:cs typeface="Arial" panose="020B0604020202020204" pitchFamily="34" charset="0"/>
              </a:rPr>
              <a:t>interpolate</a:t>
            </a:r>
            <a:r>
              <a:rPr lang="en-US" altLang="en-US" sz="2800" dirty="0">
                <a:latin typeface="Arial" panose="020B0604020202020204" pitchFamily="34" charset="0"/>
                <a:cs typeface="Arial" panose="020B0604020202020204" pitchFamily="34" charset="0"/>
              </a:rPr>
              <a:t> water quality data from </a:t>
            </a:r>
            <a:r>
              <a:rPr lang="en-US" altLang="en-US" sz="2800" b="1" dirty="0">
                <a:latin typeface="Arial" panose="020B0604020202020204" pitchFamily="34" charset="0"/>
                <a:cs typeface="Arial" panose="020B0604020202020204" pitchFamily="34" charset="0"/>
              </a:rPr>
              <a:t>multiple stations </a:t>
            </a:r>
            <a:r>
              <a:rPr lang="en-US" altLang="en-US" sz="2800" dirty="0">
                <a:latin typeface="Arial" panose="020B0604020202020204" pitchFamily="34" charset="0"/>
                <a:cs typeface="Arial" panose="020B0604020202020204" pitchFamily="34" charset="0"/>
              </a:rPr>
              <a:t>in both </a:t>
            </a:r>
            <a:r>
              <a:rPr lang="en-US" altLang="en-US" sz="2800" b="1" dirty="0">
                <a:latin typeface="Arial" panose="020B0604020202020204" pitchFamily="34" charset="0"/>
                <a:cs typeface="Arial" panose="020B0604020202020204" pitchFamily="34" charset="0"/>
              </a:rPr>
              <a:t>temporal</a:t>
            </a:r>
            <a:r>
              <a:rPr lang="en-US" altLang="en-US" sz="2800" dirty="0">
                <a:latin typeface="Arial" panose="020B0604020202020204" pitchFamily="34" charset="0"/>
                <a:cs typeface="Arial" panose="020B0604020202020204" pitchFamily="34" charset="0"/>
              </a:rPr>
              <a:t> and </a:t>
            </a:r>
            <a:r>
              <a:rPr lang="en-US" altLang="en-US" sz="2800" b="1" dirty="0">
                <a:latin typeface="Arial" panose="020B0604020202020204" pitchFamily="34" charset="0"/>
                <a:cs typeface="Arial" panose="020B0604020202020204" pitchFamily="34" charset="0"/>
              </a:rPr>
              <a:t>spatial</a:t>
            </a:r>
            <a:r>
              <a:rPr lang="en-US" altLang="en-US" sz="2800" dirty="0">
                <a:latin typeface="Arial" panose="020B0604020202020204" pitchFamily="34" charset="0"/>
                <a:cs typeface="Arial" panose="020B0604020202020204" pitchFamily="34" charset="0"/>
              </a:rPr>
              <a:t> dimensions.</a:t>
            </a:r>
          </a:p>
          <a:p>
            <a:pPr algn="just"/>
            <a:endParaRPr lang="en-US" altLang="en-US" sz="2800" dirty="0">
              <a:latin typeface="Arial" panose="020B0604020202020204" pitchFamily="34" charset="0"/>
              <a:cs typeface="Arial" panose="020B0604020202020204" pitchFamily="34" charset="0"/>
            </a:endParaRPr>
          </a:p>
          <a:p>
            <a:pPr algn="just"/>
            <a:r>
              <a:rPr lang="en-US" altLang="en-US" sz="2800" dirty="0">
                <a:latin typeface="Arial" panose="020B0604020202020204" pitchFamily="34" charset="0"/>
                <a:cs typeface="Arial" panose="020B0604020202020204" pitchFamily="34" charset="0"/>
              </a:rPr>
              <a:t>Our graph neural network (GNN) approach:</a:t>
            </a:r>
          </a:p>
        </p:txBody>
      </p:sp>
      <p:sp>
        <p:nvSpPr>
          <p:cNvPr id="51" name="TextBox 50">
            <a:extLst>
              <a:ext uri="{FF2B5EF4-FFF2-40B4-BE49-F238E27FC236}">
                <a16:creationId xmlns:a16="http://schemas.microsoft.com/office/drawing/2014/main" id="{07F985BE-9F83-2701-8DCC-975DAA299CFF}"/>
              </a:ext>
            </a:extLst>
          </p:cNvPr>
          <p:cNvSpPr txBox="1"/>
          <p:nvPr/>
        </p:nvSpPr>
        <p:spPr>
          <a:xfrm>
            <a:off x="32573640" y="17315932"/>
            <a:ext cx="712656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 Pre-define water quality station network</a:t>
            </a:r>
          </a:p>
        </p:txBody>
      </p:sp>
      <p:sp>
        <p:nvSpPr>
          <p:cNvPr id="52" name="TextBox 51">
            <a:extLst>
              <a:ext uri="{FF2B5EF4-FFF2-40B4-BE49-F238E27FC236}">
                <a16:creationId xmlns:a16="http://schemas.microsoft.com/office/drawing/2014/main" id="{88E02DE4-FE77-A9F1-1F43-D465D28C33F2}"/>
              </a:ext>
            </a:extLst>
          </p:cNvPr>
          <p:cNvSpPr txBox="1"/>
          <p:nvPr/>
        </p:nvSpPr>
        <p:spPr>
          <a:xfrm>
            <a:off x="32546182" y="19537088"/>
            <a:ext cx="7126560"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b) Study flow pattern</a:t>
            </a:r>
          </a:p>
        </p:txBody>
      </p:sp>
      <p:sp>
        <p:nvSpPr>
          <p:cNvPr id="53" name="TextBox 52">
            <a:extLst>
              <a:ext uri="{FF2B5EF4-FFF2-40B4-BE49-F238E27FC236}">
                <a16:creationId xmlns:a16="http://schemas.microsoft.com/office/drawing/2014/main" id="{AEFCDCED-33E9-3D62-1311-A2E16C59EA4E}"/>
              </a:ext>
            </a:extLst>
          </p:cNvPr>
          <p:cNvSpPr txBox="1"/>
          <p:nvPr/>
        </p:nvSpPr>
        <p:spPr>
          <a:xfrm>
            <a:off x="32546182" y="23262590"/>
            <a:ext cx="7916018"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 Transfer flow pattern to water quality pattern</a:t>
            </a:r>
          </a:p>
        </p:txBody>
      </p:sp>
      <p:sp>
        <p:nvSpPr>
          <p:cNvPr id="54" name="Arrow: Right 53">
            <a:extLst>
              <a:ext uri="{FF2B5EF4-FFF2-40B4-BE49-F238E27FC236}">
                <a16:creationId xmlns:a16="http://schemas.microsoft.com/office/drawing/2014/main" id="{7945CBE2-3057-E22D-B9F3-F1AAD750BB41}"/>
              </a:ext>
            </a:extLst>
          </p:cNvPr>
          <p:cNvSpPr/>
          <p:nvPr/>
        </p:nvSpPr>
        <p:spPr>
          <a:xfrm>
            <a:off x="35572858" y="18633381"/>
            <a:ext cx="1536542" cy="204764"/>
          </a:xfrm>
          <a:prstGeom prst="rightArrow">
            <a:avLst/>
          </a:prstGeom>
          <a:solidFill>
            <a:srgbClr val="A51E36"/>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Arrow: Left 54">
            <a:extLst>
              <a:ext uri="{FF2B5EF4-FFF2-40B4-BE49-F238E27FC236}">
                <a16:creationId xmlns:a16="http://schemas.microsoft.com/office/drawing/2014/main" id="{FBF99EA5-07D0-81A3-64D2-C55312A8493A}"/>
              </a:ext>
            </a:extLst>
          </p:cNvPr>
          <p:cNvSpPr/>
          <p:nvPr/>
        </p:nvSpPr>
        <p:spPr>
          <a:xfrm>
            <a:off x="39089115" y="18620785"/>
            <a:ext cx="1677885" cy="225783"/>
          </a:xfrm>
          <a:prstGeom prst="leftArrow">
            <a:avLst/>
          </a:prstGeom>
          <a:solidFill>
            <a:srgbClr val="A51E36"/>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a:extLst>
              <a:ext uri="{FF2B5EF4-FFF2-40B4-BE49-F238E27FC236}">
                <a16:creationId xmlns:a16="http://schemas.microsoft.com/office/drawing/2014/main" id="{F167991C-1E80-AD52-F09A-F1003828F597}"/>
              </a:ext>
            </a:extLst>
          </p:cNvPr>
          <p:cNvPicPr>
            <a:picLocks noChangeAspect="1"/>
          </p:cNvPicPr>
          <p:nvPr/>
        </p:nvPicPr>
        <p:blipFill>
          <a:blip r:embed="rId29"/>
          <a:stretch>
            <a:fillRect/>
          </a:stretch>
        </p:blipFill>
        <p:spPr>
          <a:xfrm>
            <a:off x="17348445" y="7088244"/>
            <a:ext cx="2857500" cy="857250"/>
          </a:xfrm>
          <a:prstGeom prst="rect">
            <a:avLst/>
          </a:prstGeom>
        </p:spPr>
      </p:pic>
      <p:pic>
        <p:nvPicPr>
          <p:cNvPr id="60" name="Picture 2">
            <a:extLst>
              <a:ext uri="{FF2B5EF4-FFF2-40B4-BE49-F238E27FC236}">
                <a16:creationId xmlns:a16="http://schemas.microsoft.com/office/drawing/2014/main" id="{CD83449C-3EAA-775F-C809-99E3052B461C}"/>
              </a:ext>
            </a:extLst>
          </p:cNvPr>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17309764" y="7914767"/>
            <a:ext cx="2364394" cy="945758"/>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61" descr="A stack of colorful squares&#10;&#10;Description automatically generated">
            <a:extLst>
              <a:ext uri="{FF2B5EF4-FFF2-40B4-BE49-F238E27FC236}">
                <a16:creationId xmlns:a16="http://schemas.microsoft.com/office/drawing/2014/main" id="{BC97117B-82F2-14ED-712D-2617FCB1FB1D}"/>
              </a:ext>
            </a:extLst>
          </p:cNvPr>
          <p:cNvPicPr>
            <a:picLocks noChangeAspect="1"/>
          </p:cNvPicPr>
          <p:nvPr/>
        </p:nvPicPr>
        <p:blipFill>
          <a:blip r:embed="rId31" cstate="print">
            <a:extLst>
              <a:ext uri="{28A0092B-C50C-407E-A947-70E740481C1C}">
                <a14:useLocalDpi xmlns:a14="http://schemas.microsoft.com/office/drawing/2010/main" val="0"/>
              </a:ext>
            </a:extLst>
          </a:blip>
          <a:stretch>
            <a:fillRect/>
          </a:stretch>
        </p:blipFill>
        <p:spPr>
          <a:xfrm>
            <a:off x="20750470" y="7468686"/>
            <a:ext cx="1446236" cy="1446236"/>
          </a:xfrm>
          <a:prstGeom prst="rect">
            <a:avLst/>
          </a:prstGeom>
        </p:spPr>
      </p:pic>
      <p:pic>
        <p:nvPicPr>
          <p:cNvPr id="65" name="Picture 64">
            <a:extLst>
              <a:ext uri="{FF2B5EF4-FFF2-40B4-BE49-F238E27FC236}">
                <a16:creationId xmlns:a16="http://schemas.microsoft.com/office/drawing/2014/main" id="{1B9BA8CA-5685-A37F-3E44-FBC819E105E2}"/>
              </a:ext>
            </a:extLst>
          </p:cNvPr>
          <p:cNvPicPr>
            <a:picLocks noChangeAspect="1"/>
          </p:cNvPicPr>
          <p:nvPr/>
        </p:nvPicPr>
        <p:blipFill>
          <a:blip r:embed="rId32"/>
          <a:stretch>
            <a:fillRect/>
          </a:stretch>
        </p:blipFill>
        <p:spPr>
          <a:xfrm>
            <a:off x="25586877" y="7486566"/>
            <a:ext cx="2489458" cy="1380349"/>
          </a:xfrm>
          <a:prstGeom prst="rect">
            <a:avLst/>
          </a:prstGeom>
        </p:spPr>
      </p:pic>
      <p:pic>
        <p:nvPicPr>
          <p:cNvPr id="1028" name="Picture 4" descr="SWAT: Soil &amp; Water Assessment Tool">
            <a:extLst>
              <a:ext uri="{FF2B5EF4-FFF2-40B4-BE49-F238E27FC236}">
                <a16:creationId xmlns:a16="http://schemas.microsoft.com/office/drawing/2014/main" id="{08F38756-7726-D9BB-31FB-B8BEADBD4BEB}"/>
              </a:ext>
            </a:extLst>
          </p:cNvPr>
          <p:cNvPicPr>
            <a:picLocks noChangeAspect="1"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21384035" y="9748662"/>
            <a:ext cx="2239039" cy="105229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ongitudinal view of temperature output for a riverine section,reservoir, and estuary from a CE‐QUAL‐W2 application.">
            <a:extLst>
              <a:ext uri="{FF2B5EF4-FFF2-40B4-BE49-F238E27FC236}">
                <a16:creationId xmlns:a16="http://schemas.microsoft.com/office/drawing/2014/main" id="{DD4BFF0D-9C5F-EA55-7CF8-C620286CE04F}"/>
              </a:ext>
            </a:extLst>
          </p:cNvPr>
          <p:cNvPicPr>
            <a:picLocks noChangeAspect="1" noChangeArrowheads="1"/>
          </p:cNvPicPr>
          <p:nvPr/>
        </p:nvPicPr>
        <p:blipFill>
          <a:blip r:embed="rId34" cstate="print">
            <a:extLst>
              <a:ext uri="{28A0092B-C50C-407E-A947-70E740481C1C}">
                <a14:useLocalDpi xmlns:a14="http://schemas.microsoft.com/office/drawing/2010/main" val="0"/>
              </a:ext>
            </a:extLst>
          </a:blip>
          <a:srcRect/>
          <a:stretch>
            <a:fillRect/>
          </a:stretch>
        </p:blipFill>
        <p:spPr bwMode="auto">
          <a:xfrm>
            <a:off x="17540631" y="9574462"/>
            <a:ext cx="2455974" cy="2367810"/>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75" descr="A screenshot of a computer&#10;&#10;Description automatically generated">
            <a:extLst>
              <a:ext uri="{FF2B5EF4-FFF2-40B4-BE49-F238E27FC236}">
                <a16:creationId xmlns:a16="http://schemas.microsoft.com/office/drawing/2014/main" id="{9BAFE0A4-8A3B-F040-7698-ACE97A0D5D82}"/>
              </a:ext>
            </a:extLst>
          </p:cNvPr>
          <p:cNvPicPr>
            <a:picLocks noChangeAspect="1"/>
          </p:cNvPicPr>
          <p:nvPr/>
        </p:nvPicPr>
        <p:blipFill rotWithShape="1">
          <a:blip r:embed="rId35"/>
          <a:srcRect l="17708" t="46481" r="76927" b="34358"/>
          <a:stretch/>
        </p:blipFill>
        <p:spPr>
          <a:xfrm>
            <a:off x="22975578" y="7381390"/>
            <a:ext cx="1520824" cy="1527752"/>
          </a:xfrm>
          <a:prstGeom prst="rect">
            <a:avLst/>
          </a:prstGeom>
        </p:spPr>
      </p:pic>
      <p:pic>
        <p:nvPicPr>
          <p:cNvPr id="78" name="Picture 77" descr="Graphical user interface, application&#10;&#10;Description automatically generated">
            <a:extLst>
              <a:ext uri="{FF2B5EF4-FFF2-40B4-BE49-F238E27FC236}">
                <a16:creationId xmlns:a16="http://schemas.microsoft.com/office/drawing/2014/main" id="{3137F3D8-4F1E-4374-2EF8-699859220AB0}"/>
              </a:ext>
            </a:extLst>
          </p:cNvPr>
          <p:cNvPicPr>
            <a:picLocks noChangeAspect="1"/>
          </p:cNvPicPr>
          <p:nvPr/>
        </p:nvPicPr>
        <p:blipFill rotWithShape="1">
          <a:blip r:embed="rId36"/>
          <a:srcRect t="20274"/>
          <a:stretch/>
        </p:blipFill>
        <p:spPr>
          <a:xfrm>
            <a:off x="24955979" y="9540317"/>
            <a:ext cx="3214436" cy="1346224"/>
          </a:xfrm>
          <a:prstGeom prst="rect">
            <a:avLst/>
          </a:prstGeom>
        </p:spPr>
      </p:pic>
      <p:sp>
        <p:nvSpPr>
          <p:cNvPr id="85" name="Arrow: Right 84">
            <a:extLst>
              <a:ext uri="{FF2B5EF4-FFF2-40B4-BE49-F238E27FC236}">
                <a16:creationId xmlns:a16="http://schemas.microsoft.com/office/drawing/2014/main" id="{BCAC2AA1-2659-D41D-6A79-B78E0C4F6D86}"/>
              </a:ext>
            </a:extLst>
          </p:cNvPr>
          <p:cNvSpPr/>
          <p:nvPr/>
        </p:nvSpPr>
        <p:spPr>
          <a:xfrm>
            <a:off x="19932284" y="7852513"/>
            <a:ext cx="688254" cy="13543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53449DA4-90EE-6FCC-DB45-8453378EC798}"/>
              </a:ext>
            </a:extLst>
          </p:cNvPr>
          <p:cNvSpPr txBox="1"/>
          <p:nvPr/>
        </p:nvSpPr>
        <p:spPr>
          <a:xfrm>
            <a:off x="17313479" y="6581244"/>
            <a:ext cx="3096151"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 Monitoring data</a:t>
            </a:r>
          </a:p>
        </p:txBody>
      </p:sp>
      <p:sp>
        <p:nvSpPr>
          <p:cNvPr id="98" name="TextBox 97">
            <a:extLst>
              <a:ext uri="{FF2B5EF4-FFF2-40B4-BE49-F238E27FC236}">
                <a16:creationId xmlns:a16="http://schemas.microsoft.com/office/drawing/2014/main" id="{A891290E-5FA8-C100-0143-C6F60B391B15}"/>
              </a:ext>
            </a:extLst>
          </p:cNvPr>
          <p:cNvSpPr txBox="1"/>
          <p:nvPr/>
        </p:nvSpPr>
        <p:spPr>
          <a:xfrm>
            <a:off x="20370950" y="6541021"/>
            <a:ext cx="2618804" cy="954107"/>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Parameter integration</a:t>
            </a:r>
          </a:p>
        </p:txBody>
      </p:sp>
      <p:sp>
        <p:nvSpPr>
          <p:cNvPr id="101" name="Arrow: Right 100">
            <a:extLst>
              <a:ext uri="{FF2B5EF4-FFF2-40B4-BE49-F238E27FC236}">
                <a16:creationId xmlns:a16="http://schemas.microsoft.com/office/drawing/2014/main" id="{4F36D736-80A9-AB32-EC36-1195078927A0}"/>
              </a:ext>
            </a:extLst>
          </p:cNvPr>
          <p:cNvSpPr/>
          <p:nvPr/>
        </p:nvSpPr>
        <p:spPr>
          <a:xfrm>
            <a:off x="22243911" y="7852513"/>
            <a:ext cx="688254" cy="13543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AE5CF203-28D2-45AB-8809-40E08E1D1A7D}"/>
              </a:ext>
            </a:extLst>
          </p:cNvPr>
          <p:cNvSpPr txBox="1"/>
          <p:nvPr/>
        </p:nvSpPr>
        <p:spPr>
          <a:xfrm>
            <a:off x="22503554" y="6541021"/>
            <a:ext cx="2618804" cy="954107"/>
          </a:xfrm>
          <a:prstGeom prst="rect">
            <a:avLst/>
          </a:prstGeom>
          <a:noFill/>
        </p:spPr>
        <p:txBody>
          <a:bodyPr wrap="square" rtlCol="0">
            <a:spAutoFit/>
          </a:bodyPr>
          <a:lstStyle/>
          <a:p>
            <a:pPr algn="ctr"/>
            <a:r>
              <a:rPr lang="en-US" sz="2800" dirty="0">
                <a:solidFill>
                  <a:srgbClr val="A51E36"/>
                </a:solidFill>
                <a:latin typeface="Arial" panose="020B0604020202020204" pitchFamily="34" charset="0"/>
                <a:cs typeface="Arial" panose="020B0604020202020204" pitchFamily="34" charset="0"/>
              </a:rPr>
              <a:t>Spatial interpolation</a:t>
            </a:r>
          </a:p>
        </p:txBody>
      </p:sp>
      <p:sp>
        <p:nvSpPr>
          <p:cNvPr id="110" name="TextBox 109">
            <a:extLst>
              <a:ext uri="{FF2B5EF4-FFF2-40B4-BE49-F238E27FC236}">
                <a16:creationId xmlns:a16="http://schemas.microsoft.com/office/drawing/2014/main" id="{A01424D3-C2FB-8C48-864C-6EC6DC27630E}"/>
              </a:ext>
            </a:extLst>
          </p:cNvPr>
          <p:cNvSpPr txBox="1"/>
          <p:nvPr/>
        </p:nvSpPr>
        <p:spPr>
          <a:xfrm>
            <a:off x="17286574" y="9108345"/>
            <a:ext cx="3300915"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b) Reservoir model</a:t>
            </a:r>
          </a:p>
        </p:txBody>
      </p:sp>
      <p:sp>
        <p:nvSpPr>
          <p:cNvPr id="112" name="TextBox 111">
            <a:extLst>
              <a:ext uri="{FF2B5EF4-FFF2-40B4-BE49-F238E27FC236}">
                <a16:creationId xmlns:a16="http://schemas.microsoft.com/office/drawing/2014/main" id="{CEE65DB1-8C3A-FD9C-D8A3-11A8132C3A8F}"/>
              </a:ext>
            </a:extLst>
          </p:cNvPr>
          <p:cNvSpPr txBox="1"/>
          <p:nvPr/>
        </p:nvSpPr>
        <p:spPr>
          <a:xfrm>
            <a:off x="20720706" y="9146712"/>
            <a:ext cx="3728284" cy="523220"/>
          </a:xfrm>
          <a:prstGeom prst="rect">
            <a:avLst/>
          </a:prstGeom>
          <a:noFill/>
        </p:spPr>
        <p:txBody>
          <a:bodyPr wrap="square" rtlCol="0">
            <a:spAutoFit/>
          </a:bodyPr>
          <a:lstStyle/>
          <a:p>
            <a:r>
              <a:rPr lang="en-US" sz="2800" dirty="0">
                <a:solidFill>
                  <a:srgbClr val="A51E36"/>
                </a:solidFill>
                <a:latin typeface="Arial" panose="020B0604020202020204" pitchFamily="34" charset="0"/>
                <a:cs typeface="Arial" panose="020B0604020202020204" pitchFamily="34" charset="0"/>
              </a:rPr>
              <a:t>c) Hydrological model</a:t>
            </a:r>
          </a:p>
        </p:txBody>
      </p:sp>
      <p:sp>
        <p:nvSpPr>
          <p:cNvPr id="114" name="TextBox 113">
            <a:extLst>
              <a:ext uri="{FF2B5EF4-FFF2-40B4-BE49-F238E27FC236}">
                <a16:creationId xmlns:a16="http://schemas.microsoft.com/office/drawing/2014/main" id="{8F9FC7C9-B52F-90E5-F89B-2F51C8AB2DB1}"/>
              </a:ext>
            </a:extLst>
          </p:cNvPr>
          <p:cNvSpPr txBox="1"/>
          <p:nvPr/>
        </p:nvSpPr>
        <p:spPr>
          <a:xfrm>
            <a:off x="25580417" y="6581244"/>
            <a:ext cx="2099762"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 National assessment</a:t>
            </a:r>
          </a:p>
        </p:txBody>
      </p:sp>
      <p:sp>
        <p:nvSpPr>
          <p:cNvPr id="115" name="TextBox 114">
            <a:extLst>
              <a:ext uri="{FF2B5EF4-FFF2-40B4-BE49-F238E27FC236}">
                <a16:creationId xmlns:a16="http://schemas.microsoft.com/office/drawing/2014/main" id="{16DC6E7E-D0E9-EA63-88FC-2555AF58612D}"/>
              </a:ext>
            </a:extLst>
          </p:cNvPr>
          <p:cNvSpPr txBox="1"/>
          <p:nvPr/>
        </p:nvSpPr>
        <p:spPr>
          <a:xfrm>
            <a:off x="24733764" y="9083386"/>
            <a:ext cx="3728284" cy="52322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e) Transfer learning</a:t>
            </a:r>
          </a:p>
        </p:txBody>
      </p:sp>
      <p:sp>
        <p:nvSpPr>
          <p:cNvPr id="116" name="TextBox 115">
            <a:extLst>
              <a:ext uri="{FF2B5EF4-FFF2-40B4-BE49-F238E27FC236}">
                <a16:creationId xmlns:a16="http://schemas.microsoft.com/office/drawing/2014/main" id="{CB71D393-E2E9-0F6D-B5A7-2CB14FE7C9D7}"/>
              </a:ext>
            </a:extLst>
          </p:cNvPr>
          <p:cNvSpPr txBox="1"/>
          <p:nvPr/>
        </p:nvSpPr>
        <p:spPr>
          <a:xfrm>
            <a:off x="20746153" y="11277225"/>
            <a:ext cx="3728284" cy="523220"/>
          </a:xfrm>
          <a:prstGeom prst="rect">
            <a:avLst/>
          </a:prstGeom>
          <a:noFill/>
        </p:spPr>
        <p:txBody>
          <a:bodyPr wrap="square" rtlCol="0">
            <a:spAutoFit/>
          </a:bodyPr>
          <a:lstStyle/>
          <a:p>
            <a:r>
              <a:rPr lang="en-US" sz="2800" dirty="0">
                <a:solidFill>
                  <a:srgbClr val="A51E36"/>
                </a:solidFill>
                <a:latin typeface="Arial" panose="020B0604020202020204" pitchFamily="34" charset="0"/>
                <a:cs typeface="Arial" panose="020B0604020202020204" pitchFamily="34" charset="0"/>
              </a:rPr>
              <a:t>f) Causal learning</a:t>
            </a:r>
          </a:p>
        </p:txBody>
      </p:sp>
      <p:sp>
        <p:nvSpPr>
          <p:cNvPr id="125" name="Arrow: Right 124">
            <a:extLst>
              <a:ext uri="{FF2B5EF4-FFF2-40B4-BE49-F238E27FC236}">
                <a16:creationId xmlns:a16="http://schemas.microsoft.com/office/drawing/2014/main" id="{2AD2A4BB-826F-0A8D-ACFC-F64228913729}"/>
              </a:ext>
            </a:extLst>
          </p:cNvPr>
          <p:cNvSpPr/>
          <p:nvPr/>
        </p:nvSpPr>
        <p:spPr>
          <a:xfrm>
            <a:off x="20200666" y="10168129"/>
            <a:ext cx="688254" cy="13543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Arrow: Right 125">
            <a:extLst>
              <a:ext uri="{FF2B5EF4-FFF2-40B4-BE49-F238E27FC236}">
                <a16:creationId xmlns:a16="http://schemas.microsoft.com/office/drawing/2014/main" id="{D3D53F03-5DAF-3B55-AEF6-C01046DC6A15}"/>
              </a:ext>
            </a:extLst>
          </p:cNvPr>
          <p:cNvSpPr/>
          <p:nvPr/>
        </p:nvSpPr>
        <p:spPr>
          <a:xfrm rot="5400000">
            <a:off x="23219624" y="8946092"/>
            <a:ext cx="528406" cy="18085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Arrow: Right 126">
            <a:extLst>
              <a:ext uri="{FF2B5EF4-FFF2-40B4-BE49-F238E27FC236}">
                <a16:creationId xmlns:a16="http://schemas.microsoft.com/office/drawing/2014/main" id="{3FA2114E-A547-45A7-3BB5-FE626C8ED5BB}"/>
              </a:ext>
            </a:extLst>
          </p:cNvPr>
          <p:cNvSpPr/>
          <p:nvPr/>
        </p:nvSpPr>
        <p:spPr>
          <a:xfrm>
            <a:off x="24330972" y="10055458"/>
            <a:ext cx="528406" cy="18085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Arrow: Right 127">
            <a:extLst>
              <a:ext uri="{FF2B5EF4-FFF2-40B4-BE49-F238E27FC236}">
                <a16:creationId xmlns:a16="http://schemas.microsoft.com/office/drawing/2014/main" id="{CC1A3A5B-E12A-8A80-9B98-3EB06A846663}"/>
              </a:ext>
            </a:extLst>
          </p:cNvPr>
          <p:cNvSpPr/>
          <p:nvPr/>
        </p:nvSpPr>
        <p:spPr>
          <a:xfrm>
            <a:off x="24621274" y="7839343"/>
            <a:ext cx="688254" cy="13543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Arrow: Right 128">
            <a:extLst>
              <a:ext uri="{FF2B5EF4-FFF2-40B4-BE49-F238E27FC236}">
                <a16:creationId xmlns:a16="http://schemas.microsoft.com/office/drawing/2014/main" id="{EE666FB2-5AB6-33C2-905D-402422613B7A}"/>
              </a:ext>
            </a:extLst>
          </p:cNvPr>
          <p:cNvSpPr/>
          <p:nvPr/>
        </p:nvSpPr>
        <p:spPr>
          <a:xfrm rot="5400000">
            <a:off x="27982250" y="9000399"/>
            <a:ext cx="447821" cy="18085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Arrow: Right 129">
            <a:extLst>
              <a:ext uri="{FF2B5EF4-FFF2-40B4-BE49-F238E27FC236}">
                <a16:creationId xmlns:a16="http://schemas.microsoft.com/office/drawing/2014/main" id="{A034444E-39BA-38B2-E9AB-3DA3559EE04F}"/>
              </a:ext>
            </a:extLst>
          </p:cNvPr>
          <p:cNvSpPr/>
          <p:nvPr/>
        </p:nvSpPr>
        <p:spPr>
          <a:xfrm rot="5400000">
            <a:off x="23269555" y="10952943"/>
            <a:ext cx="447821" cy="18085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Arrow: Right 130">
            <a:extLst>
              <a:ext uri="{FF2B5EF4-FFF2-40B4-BE49-F238E27FC236}">
                <a16:creationId xmlns:a16="http://schemas.microsoft.com/office/drawing/2014/main" id="{D19ED14E-B5C6-C52A-9A33-5F7A186B4B06}"/>
              </a:ext>
            </a:extLst>
          </p:cNvPr>
          <p:cNvSpPr/>
          <p:nvPr/>
        </p:nvSpPr>
        <p:spPr>
          <a:xfrm rot="5400000">
            <a:off x="27575773" y="10952876"/>
            <a:ext cx="447821" cy="180853"/>
          </a:xfrm>
          <a:prstGeom prst="rightArrow">
            <a:avLst/>
          </a:prstGeom>
          <a:solidFill>
            <a:srgbClr val="A51E36"/>
          </a:solidFill>
          <a:ln>
            <a:solidFill>
              <a:srgbClr val="A51E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132" descr="Shape&#10;&#10;Description automatically generated with low confidence">
            <a:extLst>
              <a:ext uri="{FF2B5EF4-FFF2-40B4-BE49-F238E27FC236}">
                <a16:creationId xmlns:a16="http://schemas.microsoft.com/office/drawing/2014/main" id="{8FDCF3FE-F818-D3F3-D809-0E8C3A9C01D7}"/>
              </a:ext>
            </a:extLst>
          </p:cNvPr>
          <p:cNvPicPr>
            <a:picLocks noChangeAspect="1"/>
          </p:cNvPicPr>
          <p:nvPr/>
        </p:nvPicPr>
        <p:blipFill rotWithShape="1">
          <a:blip r:embed="rId14"/>
          <a:srcRect l="63567" t="56186" r="29408" b="34294"/>
          <a:stretch/>
        </p:blipFill>
        <p:spPr>
          <a:xfrm>
            <a:off x="25032287" y="11236733"/>
            <a:ext cx="1851008" cy="608421"/>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GU_Poster_StakeholderLessons" id="{A7CFD1F6-A14C-42BB-9784-57F9D3095474}" vid="{4D090EB4-3F28-488B-833A-51EA710679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6732</TotalTime>
  <Words>965</Words>
  <Application>Microsoft Office PowerPoint</Application>
  <PresentationFormat>Custom</PresentationFormat>
  <Paragraphs>101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 New Roman</vt:lpstr>
      <vt:lpstr>Verdana</vt:lpstr>
      <vt:lpstr>Default Design</vt:lpstr>
      <vt:lpstr>PowerPoint Presentation</vt:lpstr>
    </vt:vector>
  </TitlesOfParts>
  <Company>The New England College of Optometry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Poster Template</dc:title>
  <dc:subject>Poster Template</dc:subject>
  <dc:creator>Marek Jacisin</dc:creator>
  <cp:lastModifiedBy>Ting Liu</cp:lastModifiedBy>
  <cp:revision>314</cp:revision>
  <dcterms:created xsi:type="dcterms:W3CDTF">2001-10-18T16:42:36Z</dcterms:created>
  <dcterms:modified xsi:type="dcterms:W3CDTF">2024-05-17T16:32:52Z</dcterms:modified>
</cp:coreProperties>
</file>

<file path=docProps/thumbnail.jpeg>
</file>